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390" r:id="rId2"/>
    <p:sldId id="392" r:id="rId3"/>
    <p:sldId id="282" r:id="rId4"/>
    <p:sldId id="393" r:id="rId5"/>
    <p:sldId id="391" r:id="rId6"/>
    <p:sldId id="387" r:id="rId7"/>
    <p:sldId id="256" r:id="rId8"/>
    <p:sldId id="340" r:id="rId9"/>
    <p:sldId id="397" r:id="rId10"/>
    <p:sldId id="400" r:id="rId11"/>
    <p:sldId id="389" r:id="rId12"/>
    <p:sldId id="396" r:id="rId13"/>
    <p:sldId id="394" r:id="rId14"/>
    <p:sldId id="369" r:id="rId15"/>
    <p:sldId id="384" r:id="rId16"/>
    <p:sldId id="382" r:id="rId17"/>
    <p:sldId id="336" r:id="rId18"/>
    <p:sldId id="408" r:id="rId19"/>
  </p:sldIdLst>
  <p:sldSz cx="7561263" cy="10693400"/>
  <p:notesSz cx="7099300" cy="10234613"/>
  <p:defaultTex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3234">
          <p15:clr>
            <a:srgbClr val="A4A3A4"/>
          </p15:clr>
        </p15:guide>
        <p15:guide id="2" pos="95">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CCFF99"/>
    <a:srgbClr val="99CCFF"/>
    <a:srgbClr val="FFFFCC"/>
    <a:srgbClr val="FFCC66"/>
    <a:srgbClr val="FFCC99"/>
    <a:srgbClr val="FFCCFF"/>
    <a:srgbClr val="CC99FF"/>
    <a:srgbClr val="99FF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6327" autoAdjust="0"/>
  </p:normalViewPr>
  <p:slideViewPr>
    <p:cSldViewPr snapToGrid="0">
      <p:cViewPr>
        <p:scale>
          <a:sx n="248" d="100"/>
          <a:sy n="248" d="100"/>
        </p:scale>
        <p:origin x="-5656" y="-4064"/>
      </p:cViewPr>
      <p:guideLst>
        <p:guide orient="horz" pos="3234"/>
        <p:guide pos="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386"/>
    </p:cViewPr>
  </p:sorterViewPr>
  <p:notesViewPr>
    <p:cSldViewPr snapToGrid="0">
      <p:cViewPr varScale="1">
        <p:scale>
          <a:sx n="10" d="100"/>
          <a:sy n="10" d="100"/>
        </p:scale>
        <p:origin x="-1878" y="-7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1026"/>
          <p:cNvSpPr>
            <a:spLocks noGrp="1" noChangeArrowheads="1"/>
          </p:cNvSpPr>
          <p:nvPr>
            <p:ph type="hdr" sz="quarter"/>
          </p:nvPr>
        </p:nvSpPr>
        <p:spPr bwMode="auto">
          <a:xfrm>
            <a:off x="3" y="1"/>
            <a:ext cx="3076575" cy="477838"/>
          </a:xfrm>
          <a:prstGeom prst="rect">
            <a:avLst/>
          </a:prstGeom>
          <a:noFill/>
          <a:ln w="9525">
            <a:noFill/>
            <a:miter lim="800000"/>
            <a:headEnd/>
            <a:tailEnd/>
          </a:ln>
          <a:effectLst/>
        </p:spPr>
        <p:txBody>
          <a:bodyPr vert="horz" wrap="square" lIns="95368" tIns="47684" rIns="95368" bIns="47684" numCol="1" anchor="t" anchorCtr="0" compatLnSpc="1">
            <a:prstTxWarp prst="textNoShape">
              <a:avLst/>
            </a:prstTxWarp>
          </a:bodyPr>
          <a:lstStyle>
            <a:lvl1pPr defTabSz="951933" eaLnBrk="0" hangingPunct="0">
              <a:defRPr sz="1100"/>
            </a:lvl1pPr>
          </a:lstStyle>
          <a:p>
            <a:endParaRPr lang="fr-FR"/>
          </a:p>
        </p:txBody>
      </p:sp>
      <p:sp>
        <p:nvSpPr>
          <p:cNvPr id="10243" name="Rectangle 1027"/>
          <p:cNvSpPr>
            <a:spLocks noGrp="1" noChangeArrowheads="1"/>
          </p:cNvSpPr>
          <p:nvPr>
            <p:ph type="dt" sz="quarter" idx="1"/>
          </p:nvPr>
        </p:nvSpPr>
        <p:spPr bwMode="auto">
          <a:xfrm>
            <a:off x="4022726" y="1"/>
            <a:ext cx="3076575" cy="477838"/>
          </a:xfrm>
          <a:prstGeom prst="rect">
            <a:avLst/>
          </a:prstGeom>
          <a:noFill/>
          <a:ln w="9525">
            <a:noFill/>
            <a:miter lim="800000"/>
            <a:headEnd/>
            <a:tailEnd/>
          </a:ln>
          <a:effectLst/>
        </p:spPr>
        <p:txBody>
          <a:bodyPr vert="horz" wrap="square" lIns="95368" tIns="47684" rIns="95368" bIns="47684" numCol="1" anchor="t" anchorCtr="0" compatLnSpc="1">
            <a:prstTxWarp prst="textNoShape">
              <a:avLst/>
            </a:prstTxWarp>
          </a:bodyPr>
          <a:lstStyle>
            <a:lvl1pPr algn="r" defTabSz="951933" eaLnBrk="0" hangingPunct="0">
              <a:defRPr sz="1100"/>
            </a:lvl1pPr>
          </a:lstStyle>
          <a:p>
            <a:endParaRPr lang="fr-FR"/>
          </a:p>
        </p:txBody>
      </p:sp>
      <p:sp>
        <p:nvSpPr>
          <p:cNvPr id="10244" name="Rectangle 1028"/>
          <p:cNvSpPr>
            <a:spLocks noGrp="1" noChangeArrowheads="1"/>
          </p:cNvSpPr>
          <p:nvPr>
            <p:ph type="ftr" sz="quarter" idx="2"/>
          </p:nvPr>
        </p:nvSpPr>
        <p:spPr bwMode="auto">
          <a:xfrm>
            <a:off x="3" y="9734553"/>
            <a:ext cx="3076575" cy="481014"/>
          </a:xfrm>
          <a:prstGeom prst="rect">
            <a:avLst/>
          </a:prstGeom>
          <a:noFill/>
          <a:ln w="9525">
            <a:noFill/>
            <a:miter lim="800000"/>
            <a:headEnd/>
            <a:tailEnd/>
          </a:ln>
          <a:effectLst/>
        </p:spPr>
        <p:txBody>
          <a:bodyPr vert="horz" wrap="square" lIns="95368" tIns="47684" rIns="95368" bIns="47684" numCol="1" anchor="b" anchorCtr="0" compatLnSpc="1">
            <a:prstTxWarp prst="textNoShape">
              <a:avLst/>
            </a:prstTxWarp>
          </a:bodyPr>
          <a:lstStyle>
            <a:lvl1pPr defTabSz="951933" eaLnBrk="0" hangingPunct="0">
              <a:defRPr sz="1100"/>
            </a:lvl1pPr>
          </a:lstStyle>
          <a:p>
            <a:endParaRPr lang="fr-FR"/>
          </a:p>
        </p:txBody>
      </p:sp>
      <p:sp>
        <p:nvSpPr>
          <p:cNvPr id="10245" name="Rectangle 1029"/>
          <p:cNvSpPr>
            <a:spLocks noGrp="1" noChangeArrowheads="1"/>
          </p:cNvSpPr>
          <p:nvPr>
            <p:ph type="sldNum" sz="quarter" idx="3"/>
          </p:nvPr>
        </p:nvSpPr>
        <p:spPr bwMode="auto">
          <a:xfrm>
            <a:off x="4022726" y="9734553"/>
            <a:ext cx="3076575" cy="481014"/>
          </a:xfrm>
          <a:prstGeom prst="rect">
            <a:avLst/>
          </a:prstGeom>
          <a:noFill/>
          <a:ln w="9525">
            <a:noFill/>
            <a:miter lim="800000"/>
            <a:headEnd/>
            <a:tailEnd/>
          </a:ln>
          <a:effectLst/>
        </p:spPr>
        <p:txBody>
          <a:bodyPr vert="horz" wrap="square" lIns="95368" tIns="47684" rIns="95368" bIns="47684" numCol="1" anchor="b" anchorCtr="0" compatLnSpc="1">
            <a:prstTxWarp prst="textNoShape">
              <a:avLst/>
            </a:prstTxWarp>
          </a:bodyPr>
          <a:lstStyle>
            <a:lvl1pPr algn="r" defTabSz="951933" eaLnBrk="0" hangingPunct="0">
              <a:defRPr sz="1100"/>
            </a:lvl1pPr>
          </a:lstStyle>
          <a:p>
            <a:fld id="{7D5FB897-2859-4D6B-BDC6-48F08CE3CD3B}" type="slidenum">
              <a:rPr lang="fr-FR"/>
              <a:pPr/>
              <a:t>‹#›</a:t>
            </a:fld>
            <a:endParaRPr lang="fr-FR"/>
          </a:p>
        </p:txBody>
      </p:sp>
    </p:spTree>
    <p:extLst>
      <p:ext uri="{BB962C8B-B14F-4D97-AF65-F5344CB8AC3E}">
        <p14:creationId xmlns:p14="http://schemas.microsoft.com/office/powerpoint/2010/main" val="921608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1"/>
            <a:ext cx="3076363" cy="511313"/>
          </a:xfrm>
          <a:prstGeom prst="rect">
            <a:avLst/>
          </a:prstGeom>
        </p:spPr>
        <p:txBody>
          <a:bodyPr vert="horz" lIns="95575" tIns="47787" rIns="95575" bIns="47787" rtlCol="0"/>
          <a:lstStyle>
            <a:lvl1pPr algn="l">
              <a:defRPr sz="1300"/>
            </a:lvl1pPr>
          </a:lstStyle>
          <a:p>
            <a:endParaRPr lang="fr-FR"/>
          </a:p>
        </p:txBody>
      </p:sp>
      <p:sp>
        <p:nvSpPr>
          <p:cNvPr id="3" name="Espace réservé de la date 2"/>
          <p:cNvSpPr>
            <a:spLocks noGrp="1"/>
          </p:cNvSpPr>
          <p:nvPr>
            <p:ph type="dt" idx="1"/>
          </p:nvPr>
        </p:nvSpPr>
        <p:spPr>
          <a:xfrm>
            <a:off x="4021295" y="1"/>
            <a:ext cx="3076363" cy="511313"/>
          </a:xfrm>
          <a:prstGeom prst="rect">
            <a:avLst/>
          </a:prstGeom>
        </p:spPr>
        <p:txBody>
          <a:bodyPr vert="horz" lIns="95575" tIns="47787" rIns="95575" bIns="47787" rtlCol="0"/>
          <a:lstStyle>
            <a:lvl1pPr algn="r">
              <a:defRPr sz="1300"/>
            </a:lvl1pPr>
          </a:lstStyle>
          <a:p>
            <a:fld id="{23272160-E136-4EFA-B57C-88E4418CE79D}" type="datetimeFigureOut">
              <a:rPr lang="fr-FR" smtClean="0"/>
              <a:pPr/>
              <a:t>03/10/2023</a:t>
            </a:fld>
            <a:endParaRPr lang="fr-FR"/>
          </a:p>
        </p:txBody>
      </p:sp>
      <p:sp>
        <p:nvSpPr>
          <p:cNvPr id="4" name="Espace réservé de l'image des diapositives 3"/>
          <p:cNvSpPr>
            <a:spLocks noGrp="1" noRot="1" noChangeAspect="1"/>
          </p:cNvSpPr>
          <p:nvPr>
            <p:ph type="sldImg" idx="2"/>
          </p:nvPr>
        </p:nvSpPr>
        <p:spPr>
          <a:xfrm>
            <a:off x="2192338" y="766763"/>
            <a:ext cx="2714625" cy="3838575"/>
          </a:xfrm>
          <a:prstGeom prst="rect">
            <a:avLst/>
          </a:prstGeom>
          <a:noFill/>
          <a:ln w="12700">
            <a:solidFill>
              <a:prstClr val="black"/>
            </a:solidFill>
          </a:ln>
        </p:spPr>
        <p:txBody>
          <a:bodyPr vert="horz" lIns="95575" tIns="47787" rIns="95575" bIns="47787" rtlCol="0" anchor="ctr"/>
          <a:lstStyle/>
          <a:p>
            <a:endParaRPr lang="fr-FR"/>
          </a:p>
        </p:txBody>
      </p:sp>
      <p:sp>
        <p:nvSpPr>
          <p:cNvPr id="5" name="Espace réservé des commentaires 4"/>
          <p:cNvSpPr>
            <a:spLocks noGrp="1"/>
          </p:cNvSpPr>
          <p:nvPr>
            <p:ph type="body" sz="quarter" idx="3"/>
          </p:nvPr>
        </p:nvSpPr>
        <p:spPr>
          <a:xfrm>
            <a:off x="709931" y="4860816"/>
            <a:ext cx="5679440" cy="4606828"/>
          </a:xfrm>
          <a:prstGeom prst="rect">
            <a:avLst/>
          </a:prstGeom>
        </p:spPr>
        <p:txBody>
          <a:bodyPr vert="horz" lIns="95575" tIns="47787" rIns="95575" bIns="47787"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1" y="9721630"/>
            <a:ext cx="3076363" cy="511313"/>
          </a:xfrm>
          <a:prstGeom prst="rect">
            <a:avLst/>
          </a:prstGeom>
        </p:spPr>
        <p:txBody>
          <a:bodyPr vert="horz" lIns="95575" tIns="47787" rIns="95575" bIns="47787"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5" y="9721630"/>
            <a:ext cx="3076363" cy="511313"/>
          </a:xfrm>
          <a:prstGeom prst="rect">
            <a:avLst/>
          </a:prstGeom>
        </p:spPr>
        <p:txBody>
          <a:bodyPr vert="horz" lIns="95575" tIns="47787" rIns="95575" bIns="47787" rtlCol="0" anchor="b"/>
          <a:lstStyle>
            <a:lvl1pPr algn="r">
              <a:defRPr sz="1300"/>
            </a:lvl1pPr>
          </a:lstStyle>
          <a:p>
            <a:fld id="{620022E2-D54E-4558-8ABB-41FAE063D048}" type="slidenum">
              <a:rPr lang="fr-FR" smtClean="0"/>
              <a:pPr/>
              <a:t>‹#›</a:t>
            </a:fld>
            <a:endParaRPr lang="fr-FR"/>
          </a:p>
        </p:txBody>
      </p:sp>
    </p:spTree>
    <p:extLst>
      <p:ext uri="{BB962C8B-B14F-4D97-AF65-F5344CB8AC3E}">
        <p14:creationId xmlns:p14="http://schemas.microsoft.com/office/powerpoint/2010/main" val="57460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a:t>
            </a:fld>
            <a:endParaRPr lang="fr-FR"/>
          </a:p>
        </p:txBody>
      </p:sp>
    </p:spTree>
    <p:extLst>
      <p:ext uri="{BB962C8B-B14F-4D97-AF65-F5344CB8AC3E}">
        <p14:creationId xmlns:p14="http://schemas.microsoft.com/office/powerpoint/2010/main" val="285727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11</a:t>
            </a:fld>
            <a:endParaRPr lang="fr-FR"/>
          </a:p>
        </p:txBody>
      </p:sp>
    </p:spTree>
    <p:extLst>
      <p:ext uri="{BB962C8B-B14F-4D97-AF65-F5344CB8AC3E}">
        <p14:creationId xmlns:p14="http://schemas.microsoft.com/office/powerpoint/2010/main" val="807707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12</a:t>
            </a:fld>
            <a:endParaRPr lang="fr-FR"/>
          </a:p>
        </p:txBody>
      </p:sp>
    </p:spTree>
    <p:extLst>
      <p:ext uri="{BB962C8B-B14F-4D97-AF65-F5344CB8AC3E}">
        <p14:creationId xmlns:p14="http://schemas.microsoft.com/office/powerpoint/2010/main" val="9525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13</a:t>
            </a:fld>
            <a:endParaRPr lang="fr-FR"/>
          </a:p>
        </p:txBody>
      </p:sp>
    </p:spTree>
    <p:extLst>
      <p:ext uri="{BB962C8B-B14F-4D97-AF65-F5344CB8AC3E}">
        <p14:creationId xmlns:p14="http://schemas.microsoft.com/office/powerpoint/2010/main" val="47649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14</a:t>
            </a:fld>
            <a:endParaRPr lang="fr-FR"/>
          </a:p>
        </p:txBody>
      </p:sp>
    </p:spTree>
    <p:extLst>
      <p:ext uri="{BB962C8B-B14F-4D97-AF65-F5344CB8AC3E}">
        <p14:creationId xmlns:p14="http://schemas.microsoft.com/office/powerpoint/2010/main" val="1775775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15</a:t>
            </a:fld>
            <a:endParaRPr lang="fr-FR"/>
          </a:p>
        </p:txBody>
      </p:sp>
    </p:spTree>
    <p:extLst>
      <p:ext uri="{BB962C8B-B14F-4D97-AF65-F5344CB8AC3E}">
        <p14:creationId xmlns:p14="http://schemas.microsoft.com/office/powerpoint/2010/main" val="300618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16</a:t>
            </a:fld>
            <a:endParaRPr lang="fr-FR"/>
          </a:p>
        </p:txBody>
      </p:sp>
    </p:spTree>
    <p:extLst>
      <p:ext uri="{BB962C8B-B14F-4D97-AF65-F5344CB8AC3E}">
        <p14:creationId xmlns:p14="http://schemas.microsoft.com/office/powerpoint/2010/main" val="327183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17</a:t>
            </a:fld>
            <a:endParaRPr lang="fr-FR"/>
          </a:p>
        </p:txBody>
      </p:sp>
    </p:spTree>
    <p:extLst>
      <p:ext uri="{BB962C8B-B14F-4D97-AF65-F5344CB8AC3E}">
        <p14:creationId xmlns:p14="http://schemas.microsoft.com/office/powerpoint/2010/main" val="134802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18</a:t>
            </a:fld>
            <a:endParaRPr lang="fr-FR"/>
          </a:p>
        </p:txBody>
      </p:sp>
    </p:spTree>
    <p:extLst>
      <p:ext uri="{BB962C8B-B14F-4D97-AF65-F5344CB8AC3E}">
        <p14:creationId xmlns:p14="http://schemas.microsoft.com/office/powerpoint/2010/main" val="24908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2</a:t>
            </a:fld>
            <a:endParaRPr lang="fr-FR"/>
          </a:p>
        </p:txBody>
      </p:sp>
    </p:spTree>
    <p:extLst>
      <p:ext uri="{BB962C8B-B14F-4D97-AF65-F5344CB8AC3E}">
        <p14:creationId xmlns:p14="http://schemas.microsoft.com/office/powerpoint/2010/main" val="3770010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4</a:t>
            </a:fld>
            <a:endParaRPr lang="fr-FR"/>
          </a:p>
        </p:txBody>
      </p:sp>
    </p:spTree>
    <p:extLst>
      <p:ext uri="{BB962C8B-B14F-4D97-AF65-F5344CB8AC3E}">
        <p14:creationId xmlns:p14="http://schemas.microsoft.com/office/powerpoint/2010/main" val="345688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5</a:t>
            </a:fld>
            <a:endParaRPr lang="fr-FR"/>
          </a:p>
        </p:txBody>
      </p:sp>
    </p:spTree>
    <p:extLst>
      <p:ext uri="{BB962C8B-B14F-4D97-AF65-F5344CB8AC3E}">
        <p14:creationId xmlns:p14="http://schemas.microsoft.com/office/powerpoint/2010/main" val="27141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6</a:t>
            </a:fld>
            <a:endParaRPr lang="fr-FR"/>
          </a:p>
        </p:txBody>
      </p:sp>
    </p:spTree>
    <p:extLst>
      <p:ext uri="{BB962C8B-B14F-4D97-AF65-F5344CB8AC3E}">
        <p14:creationId xmlns:p14="http://schemas.microsoft.com/office/powerpoint/2010/main" val="508922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2192338" y="766763"/>
            <a:ext cx="2714625" cy="3838575"/>
          </a:xfrm>
          <a:prstGeom prst="rect">
            <a:avLst/>
          </a:prstGeom>
          <a:ln w="0">
            <a:noFill/>
          </a:ln>
        </p:spPr>
      </p:sp>
      <p:sp>
        <p:nvSpPr>
          <p:cNvPr id="83" name="PlaceHolder 2"/>
          <p:cNvSpPr>
            <a:spLocks noGrp="1"/>
          </p:cNvSpPr>
          <p:nvPr>
            <p:ph type="body"/>
          </p:nvPr>
        </p:nvSpPr>
        <p:spPr>
          <a:xfrm>
            <a:off x="709920" y="4860720"/>
            <a:ext cx="5678280" cy="4605840"/>
          </a:xfrm>
          <a:prstGeom prst="rect">
            <a:avLst/>
          </a:prstGeom>
          <a:noFill/>
          <a:ln w="0">
            <a:noFill/>
          </a:ln>
        </p:spPr>
        <p:txBody>
          <a:bodyPr lIns="95400" tIns="47880" rIns="95400" bIns="47880" anchor="t">
            <a:noAutofit/>
          </a:bodyPr>
          <a:lstStyle/>
          <a:p>
            <a:endParaRPr lang="en-US" sz="2000" b="0" strike="noStrike" spc="-1">
              <a:latin typeface="Arial"/>
            </a:endParaRPr>
          </a:p>
        </p:txBody>
      </p:sp>
      <p:sp>
        <p:nvSpPr>
          <p:cNvPr id="84" name="TextShape 3"/>
          <p:cNvSpPr/>
          <p:nvPr/>
        </p:nvSpPr>
        <p:spPr>
          <a:xfrm>
            <a:off x="4021200" y="9721800"/>
            <a:ext cx="3075120" cy="510120"/>
          </a:xfrm>
          <a:prstGeom prst="rect">
            <a:avLst/>
          </a:prstGeom>
          <a:noFill/>
          <a:ln w="0">
            <a:noFill/>
          </a:ln>
        </p:spPr>
        <p:style>
          <a:lnRef idx="0">
            <a:scrgbClr r="0" g="0" b="0"/>
          </a:lnRef>
          <a:fillRef idx="0">
            <a:scrgbClr r="0" g="0" b="0"/>
          </a:fillRef>
          <a:effectRef idx="0">
            <a:scrgbClr r="0" g="0" b="0"/>
          </a:effectRef>
          <a:fontRef idx="minor"/>
        </p:style>
        <p:txBody>
          <a:bodyPr lIns="95400" tIns="47880" rIns="95400" bIns="47880" anchor="b">
            <a:noAutofit/>
          </a:bodyPr>
          <a:lstStyle/>
          <a:p>
            <a:pPr algn="r">
              <a:lnSpc>
                <a:spcPct val="100000"/>
              </a:lnSpc>
              <a:buNone/>
            </a:pPr>
            <a:fld id="{52DFE2E1-977F-4C71-B04A-4F3CBE5CD257}" type="slidenum">
              <a:rPr lang="fr-FR" sz="1300" b="0" strike="noStrike" spc="-1">
                <a:solidFill>
                  <a:srgbClr val="000000"/>
                </a:solidFill>
                <a:latin typeface="Times New Roman"/>
                <a:ea typeface="+mn-ea"/>
              </a:rPr>
              <a:t>7</a:t>
            </a:fld>
            <a:endParaRPr lang="en-US" sz="1300" b="0" strike="noStrike" spc="-1">
              <a:latin typeface="Arial"/>
            </a:endParaRPr>
          </a:p>
        </p:txBody>
      </p:sp>
    </p:spTree>
    <p:extLst>
      <p:ext uri="{BB962C8B-B14F-4D97-AF65-F5344CB8AC3E}">
        <p14:creationId xmlns:p14="http://schemas.microsoft.com/office/powerpoint/2010/main" val="305132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8</a:t>
            </a:fld>
            <a:endParaRPr lang="fr-FR"/>
          </a:p>
        </p:txBody>
      </p:sp>
    </p:spTree>
    <p:extLst>
      <p:ext uri="{BB962C8B-B14F-4D97-AF65-F5344CB8AC3E}">
        <p14:creationId xmlns:p14="http://schemas.microsoft.com/office/powerpoint/2010/main" val="306862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9</a:t>
            </a:fld>
            <a:endParaRPr lang="fr-FR"/>
          </a:p>
        </p:txBody>
      </p:sp>
    </p:spTree>
    <p:extLst>
      <p:ext uri="{BB962C8B-B14F-4D97-AF65-F5344CB8AC3E}">
        <p14:creationId xmlns:p14="http://schemas.microsoft.com/office/powerpoint/2010/main" val="704155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20022E2-D54E-4558-8ABB-41FAE063D048}" type="slidenum">
              <a:rPr lang="fr-FR" smtClean="0"/>
              <a:pPr/>
              <a:t>10</a:t>
            </a:fld>
            <a:endParaRPr lang="fr-FR"/>
          </a:p>
        </p:txBody>
      </p:sp>
    </p:spTree>
    <p:extLst>
      <p:ext uri="{BB962C8B-B14F-4D97-AF65-F5344CB8AC3E}">
        <p14:creationId xmlns:p14="http://schemas.microsoft.com/office/powerpoint/2010/main" val="3598362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0492" name="Rectangle 12"/>
          <p:cNvSpPr>
            <a:spLocks noGrp="1" noChangeArrowheads="1"/>
          </p:cNvSpPr>
          <p:nvPr>
            <p:ph type="ctrTitle" sz="quarter"/>
          </p:nvPr>
        </p:nvSpPr>
        <p:spPr bwMode="auto">
          <a:xfrm>
            <a:off x="566738" y="3208338"/>
            <a:ext cx="6427787" cy="1781175"/>
          </a:xfrm>
          <a:prstGeom prst="rect">
            <a:avLst/>
          </a:prstGeom>
          <a:noFill/>
          <a:ln>
            <a:miter lim="800000"/>
            <a:headEnd/>
            <a:tailEnd/>
          </a:ln>
        </p:spPr>
        <p:txBody>
          <a:bodyPr vert="horz" wrap="square" lIns="104302" tIns="52151" rIns="104302" bIns="52151" numCol="1" anchor="ctr" anchorCtr="0" compatLnSpc="1">
            <a:prstTxWarp prst="textNoShape">
              <a:avLst/>
            </a:prstTxWarp>
          </a:bodyPr>
          <a:lstStyle>
            <a:lvl1pPr>
              <a:defRPr/>
            </a:lvl1pPr>
          </a:lstStyle>
          <a:p>
            <a:r>
              <a:rPr lang="fr-FR"/>
              <a:t>Cliquez pour modifier le style du titre du masque</a:t>
            </a:r>
          </a:p>
        </p:txBody>
      </p:sp>
      <p:sp>
        <p:nvSpPr>
          <p:cNvPr id="20493" name="Rectangle 13"/>
          <p:cNvSpPr>
            <a:spLocks noGrp="1" noChangeArrowheads="1"/>
          </p:cNvSpPr>
          <p:nvPr>
            <p:ph type="subTitle" sz="quarter" idx="1"/>
          </p:nvPr>
        </p:nvSpPr>
        <p:spPr bwMode="auto">
          <a:xfrm>
            <a:off x="1133475" y="6059488"/>
            <a:ext cx="5294313" cy="2732087"/>
          </a:xfrm>
          <a:prstGeom prst="rect">
            <a:avLst/>
          </a:prstGeom>
          <a:noFill/>
          <a:ln>
            <a:miter lim="800000"/>
            <a:headEnd/>
            <a:tailEnd/>
          </a:ln>
        </p:spPr>
        <p:txBody>
          <a:bodyPr vert="horz" wrap="square" lIns="104302" tIns="52151" rIns="104302" bIns="52151" numCol="1" anchor="t" anchorCtr="0" compatLnSpc="1">
            <a:prstTxWarp prst="textNoShape">
              <a:avLst/>
            </a:prstTxWarp>
          </a:bodyPr>
          <a:lstStyle>
            <a:lvl1pPr marL="0" indent="0" algn="ctr">
              <a:buFontTx/>
              <a:buNone/>
              <a:defRPr/>
            </a:lvl1pPr>
          </a:lstStyle>
          <a:p>
            <a:r>
              <a:rPr lang="fr-FR"/>
              <a:t>Cliquez pour modifier le style des sous-titres du masque</a:t>
            </a:r>
          </a:p>
        </p:txBody>
      </p:sp>
      <p:sp>
        <p:nvSpPr>
          <p:cNvPr id="20494" name="Rectangle 14"/>
          <p:cNvSpPr>
            <a:spLocks noGrp="1" noChangeArrowheads="1"/>
          </p:cNvSpPr>
          <p:nvPr>
            <p:ph type="dt" sz="quarter" idx="2"/>
          </p:nvPr>
        </p:nvSpPr>
        <p:spPr bwMode="auto">
          <a:xfrm>
            <a:off x="566738" y="9742488"/>
            <a:ext cx="1576387" cy="712787"/>
          </a:xfrm>
          <a:prstGeom prst="rect">
            <a:avLst/>
          </a:prstGeom>
          <a:noFill/>
          <a:ln>
            <a:miter lim="800000"/>
            <a:headEnd/>
            <a:tailEnd/>
          </a:ln>
        </p:spPr>
        <p:txBody>
          <a:bodyPr vert="horz" wrap="square" lIns="104302" tIns="52151" rIns="104302" bIns="52151" numCol="1" anchor="b" anchorCtr="0" compatLnSpc="1">
            <a:prstTxWarp prst="textNoShape">
              <a:avLst/>
            </a:prstTxWarp>
          </a:bodyPr>
          <a:lstStyle>
            <a:lvl1pPr defTabSz="1042988">
              <a:defRPr sz="1600"/>
            </a:lvl1pPr>
          </a:lstStyle>
          <a:p>
            <a:endParaRPr lang="fr-FR"/>
          </a:p>
        </p:txBody>
      </p:sp>
      <p:sp>
        <p:nvSpPr>
          <p:cNvPr id="20495" name="Rectangle 15"/>
          <p:cNvSpPr>
            <a:spLocks noGrp="1" noChangeArrowheads="1"/>
          </p:cNvSpPr>
          <p:nvPr>
            <p:ph type="ftr" sz="quarter" idx="3"/>
          </p:nvPr>
        </p:nvSpPr>
        <p:spPr bwMode="auto">
          <a:xfrm>
            <a:off x="2582863" y="9742488"/>
            <a:ext cx="2395537" cy="712787"/>
          </a:xfrm>
          <a:prstGeom prst="rect">
            <a:avLst/>
          </a:prstGeom>
          <a:noFill/>
          <a:ln>
            <a:miter lim="800000"/>
            <a:headEnd/>
            <a:tailEnd/>
          </a:ln>
        </p:spPr>
        <p:txBody>
          <a:bodyPr vert="horz" wrap="square" lIns="104302" tIns="52151" rIns="104302" bIns="52151" numCol="1" anchor="b" anchorCtr="0" compatLnSpc="1">
            <a:prstTxWarp prst="textNoShape">
              <a:avLst/>
            </a:prstTxWarp>
          </a:bodyPr>
          <a:lstStyle>
            <a:lvl1pPr algn="ctr" defTabSz="1042988">
              <a:defRPr sz="1600"/>
            </a:lvl1pPr>
          </a:lstStyle>
          <a:p>
            <a:endParaRPr lang="fr-FR"/>
          </a:p>
        </p:txBody>
      </p:sp>
      <p:sp>
        <p:nvSpPr>
          <p:cNvPr id="20496" name="Rectangle 16"/>
          <p:cNvSpPr>
            <a:spLocks noGrp="1" noChangeArrowheads="1"/>
          </p:cNvSpPr>
          <p:nvPr>
            <p:ph type="sldNum" sz="quarter" idx="4"/>
          </p:nvPr>
        </p:nvSpPr>
        <p:spPr bwMode="auto">
          <a:xfrm>
            <a:off x="5418138" y="9742488"/>
            <a:ext cx="1576387" cy="712787"/>
          </a:xfrm>
          <a:prstGeom prst="rect">
            <a:avLst/>
          </a:prstGeom>
          <a:noFill/>
          <a:ln>
            <a:miter lim="800000"/>
            <a:headEnd/>
            <a:tailEnd/>
          </a:ln>
        </p:spPr>
        <p:txBody>
          <a:bodyPr vert="horz" wrap="square" lIns="104302" tIns="52151" rIns="104302" bIns="52151" numCol="1" anchor="b" anchorCtr="0" compatLnSpc="1">
            <a:prstTxWarp prst="textNoShape">
              <a:avLst/>
            </a:prstTxWarp>
          </a:bodyPr>
          <a:lstStyle>
            <a:lvl1pPr algn="r" defTabSz="1042988">
              <a:defRPr sz="1600"/>
            </a:lvl1pPr>
          </a:lstStyle>
          <a:p>
            <a:fld id="{F7DD703E-918C-4788-B3D9-F77CA22D20D8}" type="slidenum">
              <a:rPr lang="fr-FR"/>
              <a:pPr/>
              <a:t>‹#›</a:t>
            </a:fld>
            <a:endParaRPr lang="fr-FR"/>
          </a:p>
        </p:txBody>
      </p:sp>
      <p:sp>
        <p:nvSpPr>
          <p:cNvPr id="20497" name="Text Box 17"/>
          <p:cNvSpPr txBox="1">
            <a:spLocks noChangeArrowheads="1"/>
          </p:cNvSpPr>
          <p:nvPr userDrawn="1"/>
        </p:nvSpPr>
        <p:spPr bwMode="auto">
          <a:xfrm>
            <a:off x="0" y="868363"/>
            <a:ext cx="7561263" cy="306387"/>
          </a:xfrm>
          <a:prstGeom prst="rect">
            <a:avLst/>
          </a:prstGeom>
          <a:gradFill rotWithShape="0">
            <a:gsLst>
              <a:gs pos="0">
                <a:srgbClr val="99CCFF"/>
              </a:gs>
              <a:gs pos="100000">
                <a:srgbClr val="99CCFF">
                  <a:gamma/>
                  <a:shade val="46275"/>
                  <a:invGamma/>
                </a:srgbClr>
              </a:gs>
            </a:gsLst>
            <a:lin ang="5400000" scaled="1"/>
          </a:gradFill>
          <a:ln w="9525">
            <a:noFill/>
            <a:miter lim="800000"/>
            <a:headEnd/>
            <a:tailEnd/>
          </a:ln>
          <a:effectLst/>
        </p:spPr>
        <p:txBody>
          <a:bodyPr lIns="21370" tIns="10685" rIns="21370" bIns="10685">
            <a:spAutoFit/>
          </a:bodyPr>
          <a:lstStyle/>
          <a:p>
            <a:pPr algn="ctr" defTabSz="214313">
              <a:spcBef>
                <a:spcPct val="50000"/>
              </a:spcBef>
            </a:pPr>
            <a:endParaRPr lang="en-US" sz="1900" b="1">
              <a:solidFill>
                <a:srgbClr val="FF9933"/>
              </a:solidFill>
              <a:latin typeface="Arial" charset="0"/>
            </a:endParaRPr>
          </a:p>
        </p:txBody>
      </p:sp>
      <p:sp>
        <p:nvSpPr>
          <p:cNvPr id="20498" name="Text Box 18"/>
          <p:cNvSpPr txBox="1">
            <a:spLocks noChangeArrowheads="1"/>
          </p:cNvSpPr>
          <p:nvPr userDrawn="1"/>
        </p:nvSpPr>
        <p:spPr bwMode="auto">
          <a:xfrm>
            <a:off x="1416050" y="106363"/>
            <a:ext cx="4905375" cy="735012"/>
          </a:xfrm>
          <a:prstGeom prst="rect">
            <a:avLst/>
          </a:prstGeom>
          <a:noFill/>
          <a:ln w="9525">
            <a:noFill/>
            <a:miter lim="800000"/>
            <a:headEnd/>
            <a:tailEnd/>
          </a:ln>
          <a:effectLst/>
        </p:spPr>
        <p:txBody>
          <a:bodyPr lIns="21370" tIns="10685" rIns="21370" bIns="10685">
            <a:spAutoFit/>
          </a:bodyPr>
          <a:lstStyle/>
          <a:p>
            <a:pPr algn="ctr" defTabSz="214313">
              <a:spcBef>
                <a:spcPct val="50000"/>
              </a:spcBef>
            </a:pPr>
            <a:r>
              <a:rPr lang="en-GB" sz="1900" b="1">
                <a:solidFill>
                  <a:srgbClr val="FF9933"/>
                </a:solidFill>
                <a:latin typeface="Gill Sans MT" pitchFamily="34" charset="0"/>
                <a:cs typeface="Times New Roman" pitchFamily="18" charset="0"/>
              </a:rPr>
              <a:t>European Embedded Control Institute</a:t>
            </a:r>
          </a:p>
          <a:p>
            <a:pPr algn="ctr" defTabSz="214313">
              <a:spcBef>
                <a:spcPct val="50000"/>
              </a:spcBef>
            </a:pPr>
            <a:r>
              <a:rPr lang="en-GB" sz="1900" b="1">
                <a:solidFill>
                  <a:srgbClr val="FF9933"/>
                </a:solidFill>
                <a:latin typeface="Gill Sans MT" pitchFamily="34" charset="0"/>
                <a:cs typeface="Times New Roman" pitchFamily="18" charset="0"/>
              </a:rPr>
              <a:t>HYCON NoE  </a:t>
            </a:r>
            <a:endParaRPr lang="fr-FR" sz="1900" b="1">
              <a:solidFill>
                <a:srgbClr val="FF9933"/>
              </a:solidFill>
              <a:latin typeface="Gill Sans MT" pitchFamily="34" charset="0"/>
              <a:cs typeface="Times New Roman" pitchFamily="18" charset="0"/>
            </a:endParaRPr>
          </a:p>
        </p:txBody>
      </p:sp>
      <p:sp>
        <p:nvSpPr>
          <p:cNvPr id="20499" name="Rectangle 19"/>
          <p:cNvSpPr>
            <a:spLocks noChangeArrowheads="1"/>
          </p:cNvSpPr>
          <p:nvPr userDrawn="1"/>
        </p:nvSpPr>
        <p:spPr bwMode="auto">
          <a:xfrm>
            <a:off x="3735388" y="5319713"/>
            <a:ext cx="7561262" cy="0"/>
          </a:xfrm>
          <a:prstGeom prst="rect">
            <a:avLst/>
          </a:prstGeom>
          <a:noFill/>
          <a:ln w="9525">
            <a:noFill/>
            <a:miter lim="800000"/>
            <a:headEnd/>
            <a:tailEnd/>
          </a:ln>
          <a:effectLst/>
        </p:spPr>
        <p:txBody>
          <a:bodyPr>
            <a:spAutoFit/>
          </a:bodyPr>
          <a:lstStyle/>
          <a:p>
            <a:endParaRPr lang="fr-FR"/>
          </a:p>
        </p:txBody>
      </p:sp>
      <p:sp>
        <p:nvSpPr>
          <p:cNvPr id="20500" name="Rectangle 20"/>
          <p:cNvSpPr>
            <a:spLocks noChangeArrowheads="1"/>
          </p:cNvSpPr>
          <p:nvPr userDrawn="1"/>
        </p:nvSpPr>
        <p:spPr bwMode="auto">
          <a:xfrm>
            <a:off x="3127375" y="4856163"/>
            <a:ext cx="7561263" cy="0"/>
          </a:xfrm>
          <a:prstGeom prst="rect">
            <a:avLst/>
          </a:prstGeom>
          <a:noFill/>
          <a:ln w="9525">
            <a:noFill/>
            <a:miter lim="800000"/>
            <a:headEnd/>
            <a:tailEnd/>
          </a:ln>
          <a:effectLst/>
        </p:spPr>
        <p:txBody>
          <a:bodyPr>
            <a:spAutoFit/>
          </a:bodyPr>
          <a:lstStyle/>
          <a:p>
            <a:endParaRPr lang="fr-FR"/>
          </a:p>
        </p:txBody>
      </p:sp>
      <p:sp>
        <p:nvSpPr>
          <p:cNvPr id="20501" name="Rectangle 21"/>
          <p:cNvSpPr>
            <a:spLocks noChangeArrowheads="1"/>
          </p:cNvSpPr>
          <p:nvPr userDrawn="1"/>
        </p:nvSpPr>
        <p:spPr bwMode="auto">
          <a:xfrm>
            <a:off x="3602038" y="5319713"/>
            <a:ext cx="7561262" cy="0"/>
          </a:xfrm>
          <a:prstGeom prst="rect">
            <a:avLst/>
          </a:prstGeom>
          <a:noFill/>
          <a:ln w="9525">
            <a:noFill/>
            <a:miter lim="800000"/>
            <a:headEnd/>
            <a:tailEnd/>
          </a:ln>
          <a:effectLst/>
        </p:spPr>
        <p:txBody>
          <a:bodyPr>
            <a:spAutoFit/>
          </a:bodyPr>
          <a:lstStyle/>
          <a:p>
            <a:endParaRPr lang="fr-FR"/>
          </a:p>
        </p:txBody>
      </p:sp>
      <p:sp>
        <p:nvSpPr>
          <p:cNvPr id="20502" name="Rectangle 22"/>
          <p:cNvSpPr>
            <a:spLocks noChangeArrowheads="1"/>
          </p:cNvSpPr>
          <p:nvPr userDrawn="1"/>
        </p:nvSpPr>
        <p:spPr bwMode="auto">
          <a:xfrm>
            <a:off x="3684588" y="5322888"/>
            <a:ext cx="7561262" cy="0"/>
          </a:xfrm>
          <a:prstGeom prst="rect">
            <a:avLst/>
          </a:prstGeom>
          <a:noFill/>
          <a:ln w="9525">
            <a:noFill/>
            <a:miter lim="800000"/>
            <a:headEnd/>
            <a:tailEnd/>
          </a:ln>
          <a:effectLst/>
        </p:spPr>
        <p:txBody>
          <a:bodyPr>
            <a:spAutoFit/>
          </a:bodyPr>
          <a:lstStyle/>
          <a:p>
            <a:endParaRPr lang="fr-FR"/>
          </a:p>
        </p:txBody>
      </p:sp>
      <p:sp>
        <p:nvSpPr>
          <p:cNvPr id="20503" name="Rectangle 23"/>
          <p:cNvSpPr>
            <a:spLocks noChangeArrowheads="1"/>
          </p:cNvSpPr>
          <p:nvPr userDrawn="1"/>
        </p:nvSpPr>
        <p:spPr bwMode="auto">
          <a:xfrm>
            <a:off x="3697288" y="5322888"/>
            <a:ext cx="7561262" cy="0"/>
          </a:xfrm>
          <a:prstGeom prst="rect">
            <a:avLst/>
          </a:prstGeom>
          <a:noFill/>
          <a:ln w="9525">
            <a:noFill/>
            <a:miter lim="800000"/>
            <a:headEnd/>
            <a:tailEnd/>
          </a:ln>
          <a:effectLst/>
        </p:spPr>
        <p:txBody>
          <a:bodyPr>
            <a:spAutoFit/>
          </a:bodyPr>
          <a:lstStyle/>
          <a:p>
            <a:endParaRPr lang="fr-FR"/>
          </a:p>
        </p:txBody>
      </p:sp>
      <p:sp>
        <p:nvSpPr>
          <p:cNvPr id="20504" name="Rectangle 24"/>
          <p:cNvSpPr>
            <a:spLocks noChangeArrowheads="1"/>
          </p:cNvSpPr>
          <p:nvPr userDrawn="1"/>
        </p:nvSpPr>
        <p:spPr bwMode="auto">
          <a:xfrm>
            <a:off x="3697288" y="5322888"/>
            <a:ext cx="7561262" cy="0"/>
          </a:xfrm>
          <a:prstGeom prst="rect">
            <a:avLst/>
          </a:prstGeom>
          <a:noFill/>
          <a:ln w="9525">
            <a:noFill/>
            <a:miter lim="800000"/>
            <a:headEnd/>
            <a:tailEnd/>
          </a:ln>
          <a:effectLst/>
        </p:spPr>
        <p:txBody>
          <a:bodyPr>
            <a:spAutoFit/>
          </a:bodyPr>
          <a:lstStyle/>
          <a:p>
            <a:endParaRPr lang="fr-FR"/>
          </a:p>
        </p:txBody>
      </p:sp>
      <p:sp>
        <p:nvSpPr>
          <p:cNvPr id="20505" name="Rectangle 25"/>
          <p:cNvSpPr>
            <a:spLocks noChangeArrowheads="1"/>
          </p:cNvSpPr>
          <p:nvPr userDrawn="1"/>
        </p:nvSpPr>
        <p:spPr bwMode="auto">
          <a:xfrm>
            <a:off x="3633788" y="5318125"/>
            <a:ext cx="7561262" cy="0"/>
          </a:xfrm>
          <a:prstGeom prst="rect">
            <a:avLst/>
          </a:prstGeom>
          <a:noFill/>
          <a:ln w="9525">
            <a:noFill/>
            <a:miter lim="800000"/>
            <a:headEnd/>
            <a:tailEnd/>
          </a:ln>
          <a:effectLst/>
        </p:spPr>
        <p:txBody>
          <a:bodyPr>
            <a:spAutoFit/>
          </a:bodyPr>
          <a:lstStyle/>
          <a:p>
            <a:endParaRPr lang="fr-FR"/>
          </a:p>
        </p:txBody>
      </p:sp>
      <p:sp>
        <p:nvSpPr>
          <p:cNvPr id="20506" name="Rectangle 26"/>
          <p:cNvSpPr>
            <a:spLocks noChangeArrowheads="1"/>
          </p:cNvSpPr>
          <p:nvPr userDrawn="1"/>
        </p:nvSpPr>
        <p:spPr bwMode="auto">
          <a:xfrm>
            <a:off x="3670300" y="5318125"/>
            <a:ext cx="7561263" cy="0"/>
          </a:xfrm>
          <a:prstGeom prst="rect">
            <a:avLst/>
          </a:prstGeom>
          <a:noFill/>
          <a:ln w="9525">
            <a:noFill/>
            <a:miter lim="800000"/>
            <a:headEnd/>
            <a:tailEnd/>
          </a:ln>
          <a:effectLst/>
        </p:spPr>
        <p:txBody>
          <a:bodyPr>
            <a:spAutoFit/>
          </a:bodyPr>
          <a:lstStyle/>
          <a:p>
            <a:endParaRPr lang="fr-FR"/>
          </a:p>
        </p:txBody>
      </p:sp>
      <p:sp>
        <p:nvSpPr>
          <p:cNvPr id="20507" name="Rectangle 27"/>
          <p:cNvSpPr>
            <a:spLocks noChangeArrowheads="1"/>
          </p:cNvSpPr>
          <p:nvPr userDrawn="1"/>
        </p:nvSpPr>
        <p:spPr bwMode="auto">
          <a:xfrm>
            <a:off x="3686175" y="5318125"/>
            <a:ext cx="7561263" cy="0"/>
          </a:xfrm>
          <a:prstGeom prst="rect">
            <a:avLst/>
          </a:prstGeom>
          <a:noFill/>
          <a:ln w="9525">
            <a:noFill/>
            <a:miter lim="800000"/>
            <a:headEnd/>
            <a:tailEnd/>
          </a:ln>
          <a:effectLst/>
        </p:spPr>
        <p:txBody>
          <a:bodyPr>
            <a:spAutoFit/>
          </a:bodyPr>
          <a:lstStyle/>
          <a:p>
            <a:endParaRPr lang="fr-FR"/>
          </a:p>
        </p:txBody>
      </p:sp>
      <p:sp>
        <p:nvSpPr>
          <p:cNvPr id="20508" name="Rectangle 28"/>
          <p:cNvSpPr>
            <a:spLocks noChangeArrowheads="1"/>
          </p:cNvSpPr>
          <p:nvPr userDrawn="1"/>
        </p:nvSpPr>
        <p:spPr bwMode="auto">
          <a:xfrm>
            <a:off x="3729038" y="5318125"/>
            <a:ext cx="7561262" cy="0"/>
          </a:xfrm>
          <a:prstGeom prst="rect">
            <a:avLst/>
          </a:prstGeom>
          <a:noFill/>
          <a:ln w="9525">
            <a:noFill/>
            <a:miter lim="800000"/>
            <a:headEnd/>
            <a:tailEnd/>
          </a:ln>
          <a:effectLst/>
        </p:spPr>
        <p:txBody>
          <a:bodyPr>
            <a:spAutoFit/>
          </a:bodyPr>
          <a:lstStyle/>
          <a:p>
            <a:endParaRPr lang="fr-FR"/>
          </a:p>
        </p:txBody>
      </p:sp>
      <p:sp>
        <p:nvSpPr>
          <p:cNvPr id="20509" name="Rectangle 29"/>
          <p:cNvSpPr>
            <a:spLocks noChangeArrowheads="1"/>
          </p:cNvSpPr>
          <p:nvPr userDrawn="1"/>
        </p:nvSpPr>
        <p:spPr bwMode="auto">
          <a:xfrm>
            <a:off x="3619500" y="5318125"/>
            <a:ext cx="7561263" cy="0"/>
          </a:xfrm>
          <a:prstGeom prst="rect">
            <a:avLst/>
          </a:prstGeom>
          <a:noFill/>
          <a:ln w="9525">
            <a:noFill/>
            <a:miter lim="800000"/>
            <a:headEnd/>
            <a:tailEnd/>
          </a:ln>
          <a:effectLst/>
        </p:spPr>
        <p:txBody>
          <a:bodyPr>
            <a:spAutoFit/>
          </a:bodyPr>
          <a:lstStyle/>
          <a:p>
            <a:endParaRPr lang="fr-FR"/>
          </a:p>
        </p:txBody>
      </p:sp>
      <p:sp>
        <p:nvSpPr>
          <p:cNvPr id="20510" name="Rectangle 30"/>
          <p:cNvSpPr>
            <a:spLocks noChangeArrowheads="1"/>
          </p:cNvSpPr>
          <p:nvPr userDrawn="1"/>
        </p:nvSpPr>
        <p:spPr bwMode="auto">
          <a:xfrm>
            <a:off x="3724275" y="5318125"/>
            <a:ext cx="7561263" cy="0"/>
          </a:xfrm>
          <a:prstGeom prst="rect">
            <a:avLst/>
          </a:prstGeom>
          <a:noFill/>
          <a:ln w="9525">
            <a:noFill/>
            <a:miter lim="800000"/>
            <a:headEnd/>
            <a:tailEnd/>
          </a:ln>
          <a:effectLst/>
        </p:spPr>
        <p:txBody>
          <a:bodyPr>
            <a:spAutoFit/>
          </a:bodyPr>
          <a:lstStyle/>
          <a:p>
            <a:endParaRPr lang="fr-FR"/>
          </a:p>
        </p:txBody>
      </p:sp>
      <p:sp>
        <p:nvSpPr>
          <p:cNvPr id="20511" name="Rectangle 31"/>
          <p:cNvSpPr>
            <a:spLocks noChangeArrowheads="1"/>
          </p:cNvSpPr>
          <p:nvPr userDrawn="1"/>
        </p:nvSpPr>
        <p:spPr bwMode="auto">
          <a:xfrm>
            <a:off x="3424238" y="5311775"/>
            <a:ext cx="7561262" cy="0"/>
          </a:xfrm>
          <a:prstGeom prst="rect">
            <a:avLst/>
          </a:prstGeom>
          <a:noFill/>
          <a:ln w="9525">
            <a:noFill/>
            <a:miter lim="800000"/>
            <a:headEnd/>
            <a:tailEnd/>
          </a:ln>
          <a:effectLst/>
        </p:spPr>
        <p:txBody>
          <a:bodyPr>
            <a:spAutoFit/>
          </a:bodyPr>
          <a:lstStyle/>
          <a:p>
            <a:endParaRPr lang="fr-FR"/>
          </a:p>
        </p:txBody>
      </p:sp>
      <p:sp>
        <p:nvSpPr>
          <p:cNvPr id="20512" name="Rectangle 32"/>
          <p:cNvSpPr>
            <a:spLocks noChangeArrowheads="1"/>
          </p:cNvSpPr>
          <p:nvPr userDrawn="1"/>
        </p:nvSpPr>
        <p:spPr bwMode="auto">
          <a:xfrm>
            <a:off x="3629025" y="5273675"/>
            <a:ext cx="7561263" cy="0"/>
          </a:xfrm>
          <a:prstGeom prst="rect">
            <a:avLst/>
          </a:prstGeom>
          <a:noFill/>
          <a:ln w="9525">
            <a:noFill/>
            <a:miter lim="800000"/>
            <a:headEnd/>
            <a:tailEnd/>
          </a:ln>
          <a:effectLst/>
        </p:spPr>
        <p:txBody>
          <a:bodyPr>
            <a:spAutoFit/>
          </a:bodyPr>
          <a:lstStyle/>
          <a:p>
            <a:endParaRPr lang="fr-FR"/>
          </a:p>
        </p:txBody>
      </p:sp>
      <p:sp>
        <p:nvSpPr>
          <p:cNvPr id="20513" name="Rectangle 33"/>
          <p:cNvSpPr>
            <a:spLocks noChangeArrowheads="1"/>
          </p:cNvSpPr>
          <p:nvPr userDrawn="1"/>
        </p:nvSpPr>
        <p:spPr bwMode="auto">
          <a:xfrm>
            <a:off x="3722688" y="5283200"/>
            <a:ext cx="7561262" cy="0"/>
          </a:xfrm>
          <a:prstGeom prst="rect">
            <a:avLst/>
          </a:prstGeom>
          <a:noFill/>
          <a:ln w="9525">
            <a:noFill/>
            <a:miter lim="800000"/>
            <a:headEnd/>
            <a:tailEnd/>
          </a:ln>
          <a:effectLst/>
        </p:spPr>
        <p:txBody>
          <a:bodyPr>
            <a:spAutoFit/>
          </a:bodyPr>
          <a:lstStyle/>
          <a:p>
            <a:endParaRPr lang="fr-FR"/>
          </a:p>
        </p:txBody>
      </p:sp>
      <p:sp>
        <p:nvSpPr>
          <p:cNvPr id="20514" name="Rectangle 34"/>
          <p:cNvSpPr>
            <a:spLocks noChangeArrowheads="1"/>
          </p:cNvSpPr>
          <p:nvPr userDrawn="1"/>
        </p:nvSpPr>
        <p:spPr bwMode="auto">
          <a:xfrm>
            <a:off x="3697288" y="5318125"/>
            <a:ext cx="7561262" cy="0"/>
          </a:xfrm>
          <a:prstGeom prst="rect">
            <a:avLst/>
          </a:prstGeom>
          <a:noFill/>
          <a:ln w="9525">
            <a:noFill/>
            <a:miter lim="800000"/>
            <a:headEnd/>
            <a:tailEnd/>
          </a:ln>
          <a:effectLst/>
        </p:spPr>
        <p:txBody>
          <a:bodyPr>
            <a:spAutoFit/>
          </a:bodyPr>
          <a:lstStyle/>
          <a:p>
            <a:endParaRPr lang="fr-FR"/>
          </a:p>
        </p:txBody>
      </p:sp>
      <p:sp>
        <p:nvSpPr>
          <p:cNvPr id="20515" name="Rectangle 35"/>
          <p:cNvSpPr>
            <a:spLocks noChangeArrowheads="1"/>
          </p:cNvSpPr>
          <p:nvPr userDrawn="1"/>
        </p:nvSpPr>
        <p:spPr bwMode="auto">
          <a:xfrm>
            <a:off x="3559175" y="5314950"/>
            <a:ext cx="7561263" cy="0"/>
          </a:xfrm>
          <a:prstGeom prst="rect">
            <a:avLst/>
          </a:prstGeom>
          <a:noFill/>
          <a:ln w="9525">
            <a:noFill/>
            <a:miter lim="800000"/>
            <a:headEnd/>
            <a:tailEnd/>
          </a:ln>
          <a:effectLst/>
        </p:spPr>
        <p:txBody>
          <a:bodyPr>
            <a:spAutoFit/>
          </a:bodyPr>
          <a:lstStyle/>
          <a:p>
            <a:endParaRPr lang="fr-FR"/>
          </a:p>
        </p:txBody>
      </p:sp>
      <p:sp>
        <p:nvSpPr>
          <p:cNvPr id="20516" name="Rectangle 36"/>
          <p:cNvSpPr>
            <a:spLocks noChangeArrowheads="1"/>
          </p:cNvSpPr>
          <p:nvPr userDrawn="1"/>
        </p:nvSpPr>
        <p:spPr bwMode="auto">
          <a:xfrm>
            <a:off x="3714750" y="5319713"/>
            <a:ext cx="7561263" cy="0"/>
          </a:xfrm>
          <a:prstGeom prst="rect">
            <a:avLst/>
          </a:prstGeom>
          <a:noFill/>
          <a:ln w="9525">
            <a:noFill/>
            <a:miter lim="800000"/>
            <a:headEnd/>
            <a:tailEnd/>
          </a:ln>
          <a:effectLst/>
        </p:spPr>
        <p:txBody>
          <a:bodyPr>
            <a:spAutoFit/>
          </a:bodyPr>
          <a:lstStyle/>
          <a:p>
            <a:endParaRPr lang="fr-FR"/>
          </a:p>
        </p:txBody>
      </p:sp>
      <p:sp>
        <p:nvSpPr>
          <p:cNvPr id="20517" name="Rectangle 37"/>
          <p:cNvSpPr>
            <a:spLocks noChangeArrowheads="1"/>
          </p:cNvSpPr>
          <p:nvPr userDrawn="1"/>
        </p:nvSpPr>
        <p:spPr bwMode="auto">
          <a:xfrm>
            <a:off x="3617913" y="5300663"/>
            <a:ext cx="7561262" cy="0"/>
          </a:xfrm>
          <a:prstGeom prst="rect">
            <a:avLst/>
          </a:prstGeom>
          <a:noFill/>
          <a:ln w="9525">
            <a:noFill/>
            <a:miter lim="800000"/>
            <a:headEnd/>
            <a:tailEnd/>
          </a:ln>
          <a:effectLst/>
        </p:spPr>
        <p:txBody>
          <a:bodyPr>
            <a:spAutoFit/>
          </a:bodyPr>
          <a:lstStyle/>
          <a:p>
            <a:endParaRPr lang="fr-FR"/>
          </a:p>
        </p:txBody>
      </p:sp>
      <p:sp>
        <p:nvSpPr>
          <p:cNvPr id="20518" name="Rectangle 38"/>
          <p:cNvSpPr>
            <a:spLocks noChangeArrowheads="1"/>
          </p:cNvSpPr>
          <p:nvPr userDrawn="1"/>
        </p:nvSpPr>
        <p:spPr bwMode="auto">
          <a:xfrm>
            <a:off x="3651250" y="5314950"/>
            <a:ext cx="7561263" cy="0"/>
          </a:xfrm>
          <a:prstGeom prst="rect">
            <a:avLst/>
          </a:prstGeom>
          <a:noFill/>
          <a:ln w="9525">
            <a:noFill/>
            <a:miter lim="800000"/>
            <a:headEnd/>
            <a:tailEnd/>
          </a:ln>
          <a:effectLst/>
        </p:spPr>
        <p:txBody>
          <a:bodyPr>
            <a:spAutoFit/>
          </a:bodyPr>
          <a:lstStyle/>
          <a:p>
            <a:endParaRPr lang="fr-FR"/>
          </a:p>
        </p:txBody>
      </p:sp>
      <p:sp>
        <p:nvSpPr>
          <p:cNvPr id="20519" name="Rectangle 39"/>
          <p:cNvSpPr>
            <a:spLocks noChangeArrowheads="1"/>
          </p:cNvSpPr>
          <p:nvPr userDrawn="1"/>
        </p:nvSpPr>
        <p:spPr bwMode="auto">
          <a:xfrm>
            <a:off x="3524250" y="5294313"/>
            <a:ext cx="7561263" cy="0"/>
          </a:xfrm>
          <a:prstGeom prst="rect">
            <a:avLst/>
          </a:prstGeom>
          <a:noFill/>
          <a:ln w="9525">
            <a:noFill/>
            <a:miter lim="800000"/>
            <a:headEnd/>
            <a:tailEnd/>
          </a:ln>
          <a:effectLst/>
        </p:spPr>
        <p:txBody>
          <a:bodyPr>
            <a:spAutoFit/>
          </a:bodyPr>
          <a:lstStyle/>
          <a:p>
            <a:endParaRPr lang="fr-FR"/>
          </a:p>
        </p:txBody>
      </p:sp>
      <p:sp>
        <p:nvSpPr>
          <p:cNvPr id="20520" name="Rectangle 40"/>
          <p:cNvSpPr>
            <a:spLocks noChangeArrowheads="1"/>
          </p:cNvSpPr>
          <p:nvPr userDrawn="1"/>
        </p:nvSpPr>
        <p:spPr bwMode="auto">
          <a:xfrm>
            <a:off x="3714750" y="5318125"/>
            <a:ext cx="7561263" cy="0"/>
          </a:xfrm>
          <a:prstGeom prst="rect">
            <a:avLst/>
          </a:prstGeom>
          <a:noFill/>
          <a:ln w="9525">
            <a:noFill/>
            <a:miter lim="800000"/>
            <a:headEnd/>
            <a:tailEnd/>
          </a:ln>
          <a:effectLst/>
        </p:spPr>
        <p:txBody>
          <a:bodyPr>
            <a:spAutoFit/>
          </a:bodyPr>
          <a:lstStyle/>
          <a:p>
            <a:endParaRPr lang="fr-FR"/>
          </a:p>
        </p:txBody>
      </p:sp>
      <p:sp>
        <p:nvSpPr>
          <p:cNvPr id="20521" name="Rectangle 41"/>
          <p:cNvSpPr>
            <a:spLocks noChangeArrowheads="1"/>
          </p:cNvSpPr>
          <p:nvPr userDrawn="1"/>
        </p:nvSpPr>
        <p:spPr bwMode="auto">
          <a:xfrm>
            <a:off x="3127375" y="4856163"/>
            <a:ext cx="7561263" cy="0"/>
          </a:xfrm>
          <a:prstGeom prst="rect">
            <a:avLst/>
          </a:prstGeom>
          <a:noFill/>
          <a:ln w="9525">
            <a:noFill/>
            <a:miter lim="800000"/>
            <a:headEnd/>
            <a:tailEnd/>
          </a:ln>
          <a:effectLst/>
        </p:spPr>
        <p:txBody>
          <a:bodyPr>
            <a:spAutoFit/>
          </a:bodyPr>
          <a:lstStyle/>
          <a:p>
            <a:endParaRPr lang="fr-FR"/>
          </a:p>
        </p:txBody>
      </p:sp>
      <p:sp>
        <p:nvSpPr>
          <p:cNvPr id="20522" name="Rectangle 42"/>
          <p:cNvSpPr>
            <a:spLocks noChangeArrowheads="1"/>
          </p:cNvSpPr>
          <p:nvPr userDrawn="1"/>
        </p:nvSpPr>
        <p:spPr bwMode="auto">
          <a:xfrm>
            <a:off x="3759200" y="5318125"/>
            <a:ext cx="7561263" cy="0"/>
          </a:xfrm>
          <a:prstGeom prst="rect">
            <a:avLst/>
          </a:prstGeom>
          <a:noFill/>
          <a:ln w="9525">
            <a:noFill/>
            <a:miter lim="800000"/>
            <a:headEnd/>
            <a:tailEnd/>
          </a:ln>
          <a:effectLst/>
        </p:spPr>
        <p:txBody>
          <a:bodyPr>
            <a:spAutoFit/>
          </a:bodyPr>
          <a:lstStyle/>
          <a:p>
            <a:endParaRPr lang="fr-FR"/>
          </a:p>
        </p:txBody>
      </p:sp>
      <p:pic>
        <p:nvPicPr>
          <p:cNvPr id="20523" name="Picture 43" descr="EECI"/>
          <p:cNvPicPr>
            <a:picLocks noChangeAspect="1" noChangeArrowheads="1"/>
          </p:cNvPicPr>
          <p:nvPr userDrawn="1"/>
        </p:nvPicPr>
        <p:blipFill>
          <a:blip r:embed="rId2" cstate="print"/>
          <a:srcRect/>
          <a:stretch>
            <a:fillRect/>
          </a:stretch>
        </p:blipFill>
        <p:spPr bwMode="auto">
          <a:xfrm>
            <a:off x="0" y="0"/>
            <a:ext cx="1238250" cy="863600"/>
          </a:xfrm>
          <a:prstGeom prst="rect">
            <a:avLst/>
          </a:prstGeom>
          <a:noFill/>
        </p:spPr>
      </p:pic>
      <p:pic>
        <p:nvPicPr>
          <p:cNvPr id="20524" name="Picture 44" descr="logo-hycon"/>
          <p:cNvPicPr>
            <a:picLocks noChangeAspect="1" noChangeArrowheads="1"/>
          </p:cNvPicPr>
          <p:nvPr userDrawn="1"/>
        </p:nvPicPr>
        <p:blipFill>
          <a:blip r:embed="rId3" cstate="print"/>
          <a:srcRect/>
          <a:stretch>
            <a:fillRect/>
          </a:stretch>
        </p:blipFill>
        <p:spPr bwMode="auto">
          <a:xfrm>
            <a:off x="6611938" y="0"/>
            <a:ext cx="949325" cy="855663"/>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377825" y="428625"/>
            <a:ext cx="6805613" cy="1781175"/>
          </a:xfrm>
          <a:prstGeom prst="rect">
            <a:avLst/>
          </a:prstGeom>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77825" y="2495550"/>
            <a:ext cx="6805613" cy="70564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5483225" y="428625"/>
            <a:ext cx="1700213" cy="9123363"/>
          </a:xfrm>
          <a:prstGeom prst="rect">
            <a:avLst/>
          </a:prstGeo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377825" y="428625"/>
            <a:ext cx="4953000" cy="91233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377825" y="428625"/>
            <a:ext cx="6805613" cy="1781175"/>
          </a:xfrm>
          <a:prstGeom prst="rect">
            <a:avLst/>
          </a:prstGeom>
        </p:spPr>
        <p:txBody>
          <a:bodyPr/>
          <a:lstStyle/>
          <a:p>
            <a:r>
              <a:rPr lang="fr-FR"/>
              <a:t>Cliquez pour modifier le style du titre</a:t>
            </a:r>
          </a:p>
        </p:txBody>
      </p:sp>
      <p:sp>
        <p:nvSpPr>
          <p:cNvPr id="3" name="Espace réservé du contenu 2"/>
          <p:cNvSpPr>
            <a:spLocks noGrp="1"/>
          </p:cNvSpPr>
          <p:nvPr>
            <p:ph idx="1"/>
          </p:nvPr>
        </p:nvSpPr>
        <p:spPr>
          <a:xfrm>
            <a:off x="377825" y="2495550"/>
            <a:ext cx="6805613" cy="70564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596900" y="6872288"/>
            <a:ext cx="6427788" cy="2122487"/>
          </a:xfrm>
          <a:prstGeom prst="rect">
            <a:avLst/>
          </a:prstGeo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596900" y="4532313"/>
            <a:ext cx="6427788" cy="23399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377825" y="428625"/>
            <a:ext cx="6805613" cy="1781175"/>
          </a:xfrm>
          <a:prstGeom prst="rect">
            <a:avLst/>
          </a:prstGeom>
        </p:spPr>
        <p:txBody>
          <a:bodyPr/>
          <a:lstStyle/>
          <a:p>
            <a:r>
              <a:rPr lang="fr-FR"/>
              <a:t>Cliquez pour modifier le style du titre</a:t>
            </a:r>
          </a:p>
        </p:txBody>
      </p:sp>
      <p:sp>
        <p:nvSpPr>
          <p:cNvPr id="3" name="Espace réservé du contenu 2"/>
          <p:cNvSpPr>
            <a:spLocks noGrp="1"/>
          </p:cNvSpPr>
          <p:nvPr>
            <p:ph sz="half" idx="1"/>
          </p:nvPr>
        </p:nvSpPr>
        <p:spPr>
          <a:xfrm>
            <a:off x="377825" y="2495550"/>
            <a:ext cx="3325813" cy="70564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3856038" y="2495550"/>
            <a:ext cx="3327400" cy="70564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377825" y="428625"/>
            <a:ext cx="6805613" cy="1781175"/>
          </a:xfrm>
          <a:prstGeom prst="rect">
            <a:avLst/>
          </a:prstGeo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377825" y="2393950"/>
            <a:ext cx="3341688" cy="9969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377825" y="3390900"/>
            <a:ext cx="3341688" cy="61610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3841750" y="2393950"/>
            <a:ext cx="3341688" cy="9969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3841750" y="3390900"/>
            <a:ext cx="3341688" cy="61610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377825" y="428625"/>
            <a:ext cx="6805613" cy="1781175"/>
          </a:xfrm>
          <a:prstGeom prst="rect">
            <a:avLst/>
          </a:prstGeom>
        </p:spPr>
        <p:txBody>
          <a:bodyPr/>
          <a:lstStyle/>
          <a:p>
            <a:r>
              <a:rPr lang="fr-FR"/>
              <a:t>Cliquez pour modifier le style du titre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7825" y="425450"/>
            <a:ext cx="2487613" cy="1812925"/>
          </a:xfrm>
          <a:prstGeom prst="rect">
            <a:avLst/>
          </a:prstGeo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2955925" y="425450"/>
            <a:ext cx="4227513" cy="912653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377825" y="2238375"/>
            <a:ext cx="2487613" cy="731361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82725" y="7485063"/>
            <a:ext cx="4535488" cy="884237"/>
          </a:xfrm>
          <a:prstGeom prst="rect">
            <a:avLst/>
          </a:prstGeo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482725" y="955675"/>
            <a:ext cx="4535488" cy="64150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482725" y="8369300"/>
            <a:ext cx="4535488" cy="125412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Ref idx="1001">
        <a:schemeClr val="bg2"/>
      </p:bgRef>
    </p:bg>
    <p:spTree>
      <p:nvGrpSpPr>
        <p:cNvPr id="1" name=""/>
        <p:cNvGrpSpPr/>
        <p:nvPr/>
      </p:nvGrpSpPr>
      <p:grpSpPr>
        <a:xfrm>
          <a:off x="0" y="0"/>
          <a:ext cx="0" cy="0"/>
          <a:chOff x="0" y="0"/>
          <a:chExt cx="0" cy="0"/>
        </a:xfrm>
      </p:grpSpPr>
      <p:sp>
        <p:nvSpPr>
          <p:cNvPr id="19475" name="Rectangle 19"/>
          <p:cNvSpPr>
            <a:spLocks noChangeArrowheads="1"/>
          </p:cNvSpPr>
          <p:nvPr/>
        </p:nvSpPr>
        <p:spPr bwMode="auto">
          <a:xfrm>
            <a:off x="3735388" y="5319713"/>
            <a:ext cx="7561262" cy="0"/>
          </a:xfrm>
          <a:prstGeom prst="rect">
            <a:avLst/>
          </a:prstGeom>
          <a:noFill/>
          <a:ln w="9525">
            <a:noFill/>
            <a:miter lim="800000"/>
            <a:headEnd/>
            <a:tailEnd/>
          </a:ln>
          <a:effectLst/>
        </p:spPr>
        <p:txBody>
          <a:bodyPr>
            <a:spAutoFit/>
          </a:bodyPr>
          <a:lstStyle/>
          <a:p>
            <a:endParaRPr lang="fr-FR"/>
          </a:p>
        </p:txBody>
      </p:sp>
      <p:sp>
        <p:nvSpPr>
          <p:cNvPr id="19476" name="Rectangle 20"/>
          <p:cNvSpPr>
            <a:spLocks noChangeArrowheads="1"/>
          </p:cNvSpPr>
          <p:nvPr/>
        </p:nvSpPr>
        <p:spPr bwMode="auto">
          <a:xfrm>
            <a:off x="3127375" y="4856163"/>
            <a:ext cx="7561263" cy="0"/>
          </a:xfrm>
          <a:prstGeom prst="rect">
            <a:avLst/>
          </a:prstGeom>
          <a:noFill/>
          <a:ln w="9525">
            <a:noFill/>
            <a:miter lim="800000"/>
            <a:headEnd/>
            <a:tailEnd/>
          </a:ln>
          <a:effectLst/>
        </p:spPr>
        <p:txBody>
          <a:bodyPr>
            <a:spAutoFit/>
          </a:bodyPr>
          <a:lstStyle/>
          <a:p>
            <a:endParaRPr lang="fr-FR"/>
          </a:p>
        </p:txBody>
      </p:sp>
      <p:sp>
        <p:nvSpPr>
          <p:cNvPr id="19477" name="Rectangle 21"/>
          <p:cNvSpPr>
            <a:spLocks noChangeArrowheads="1"/>
          </p:cNvSpPr>
          <p:nvPr/>
        </p:nvSpPr>
        <p:spPr bwMode="auto">
          <a:xfrm>
            <a:off x="3602038" y="5319713"/>
            <a:ext cx="7561262" cy="0"/>
          </a:xfrm>
          <a:prstGeom prst="rect">
            <a:avLst/>
          </a:prstGeom>
          <a:noFill/>
          <a:ln w="9525">
            <a:noFill/>
            <a:miter lim="800000"/>
            <a:headEnd/>
            <a:tailEnd/>
          </a:ln>
          <a:effectLst/>
        </p:spPr>
        <p:txBody>
          <a:bodyPr>
            <a:spAutoFit/>
          </a:bodyPr>
          <a:lstStyle/>
          <a:p>
            <a:endParaRPr lang="fr-FR"/>
          </a:p>
        </p:txBody>
      </p:sp>
      <p:sp>
        <p:nvSpPr>
          <p:cNvPr id="19478" name="Rectangle 22"/>
          <p:cNvSpPr>
            <a:spLocks noChangeArrowheads="1"/>
          </p:cNvSpPr>
          <p:nvPr/>
        </p:nvSpPr>
        <p:spPr bwMode="auto">
          <a:xfrm>
            <a:off x="3684588" y="5322888"/>
            <a:ext cx="7561262" cy="0"/>
          </a:xfrm>
          <a:prstGeom prst="rect">
            <a:avLst/>
          </a:prstGeom>
          <a:noFill/>
          <a:ln w="9525">
            <a:noFill/>
            <a:miter lim="800000"/>
            <a:headEnd/>
            <a:tailEnd/>
          </a:ln>
          <a:effectLst/>
        </p:spPr>
        <p:txBody>
          <a:bodyPr>
            <a:spAutoFit/>
          </a:bodyPr>
          <a:lstStyle/>
          <a:p>
            <a:endParaRPr lang="fr-FR"/>
          </a:p>
        </p:txBody>
      </p:sp>
      <p:sp>
        <p:nvSpPr>
          <p:cNvPr id="19479" name="Rectangle 23"/>
          <p:cNvSpPr>
            <a:spLocks noChangeArrowheads="1"/>
          </p:cNvSpPr>
          <p:nvPr/>
        </p:nvSpPr>
        <p:spPr bwMode="auto">
          <a:xfrm>
            <a:off x="3697288" y="5322888"/>
            <a:ext cx="7561262" cy="0"/>
          </a:xfrm>
          <a:prstGeom prst="rect">
            <a:avLst/>
          </a:prstGeom>
          <a:noFill/>
          <a:ln w="9525">
            <a:noFill/>
            <a:miter lim="800000"/>
            <a:headEnd/>
            <a:tailEnd/>
          </a:ln>
          <a:effectLst/>
        </p:spPr>
        <p:txBody>
          <a:bodyPr>
            <a:spAutoFit/>
          </a:bodyPr>
          <a:lstStyle/>
          <a:p>
            <a:endParaRPr lang="fr-FR"/>
          </a:p>
        </p:txBody>
      </p:sp>
      <p:sp>
        <p:nvSpPr>
          <p:cNvPr id="19480" name="Rectangle 24"/>
          <p:cNvSpPr>
            <a:spLocks noChangeArrowheads="1"/>
          </p:cNvSpPr>
          <p:nvPr/>
        </p:nvSpPr>
        <p:spPr bwMode="auto">
          <a:xfrm>
            <a:off x="3697288" y="5322888"/>
            <a:ext cx="7561262" cy="0"/>
          </a:xfrm>
          <a:prstGeom prst="rect">
            <a:avLst/>
          </a:prstGeom>
          <a:noFill/>
          <a:ln w="9525">
            <a:noFill/>
            <a:miter lim="800000"/>
            <a:headEnd/>
            <a:tailEnd/>
          </a:ln>
          <a:effectLst/>
        </p:spPr>
        <p:txBody>
          <a:bodyPr>
            <a:spAutoFit/>
          </a:bodyPr>
          <a:lstStyle/>
          <a:p>
            <a:endParaRPr lang="fr-FR"/>
          </a:p>
        </p:txBody>
      </p:sp>
      <p:sp>
        <p:nvSpPr>
          <p:cNvPr id="19481" name="Rectangle 25"/>
          <p:cNvSpPr>
            <a:spLocks noChangeArrowheads="1"/>
          </p:cNvSpPr>
          <p:nvPr/>
        </p:nvSpPr>
        <p:spPr bwMode="auto">
          <a:xfrm>
            <a:off x="3633788" y="5318125"/>
            <a:ext cx="7561262" cy="0"/>
          </a:xfrm>
          <a:prstGeom prst="rect">
            <a:avLst/>
          </a:prstGeom>
          <a:noFill/>
          <a:ln w="9525">
            <a:noFill/>
            <a:miter lim="800000"/>
            <a:headEnd/>
            <a:tailEnd/>
          </a:ln>
          <a:effectLst/>
        </p:spPr>
        <p:txBody>
          <a:bodyPr>
            <a:spAutoFit/>
          </a:bodyPr>
          <a:lstStyle/>
          <a:p>
            <a:endParaRPr lang="fr-FR"/>
          </a:p>
        </p:txBody>
      </p:sp>
      <p:sp>
        <p:nvSpPr>
          <p:cNvPr id="19482" name="Rectangle 26"/>
          <p:cNvSpPr>
            <a:spLocks noChangeArrowheads="1"/>
          </p:cNvSpPr>
          <p:nvPr/>
        </p:nvSpPr>
        <p:spPr bwMode="auto">
          <a:xfrm>
            <a:off x="3670300" y="5318125"/>
            <a:ext cx="7561263" cy="0"/>
          </a:xfrm>
          <a:prstGeom prst="rect">
            <a:avLst/>
          </a:prstGeom>
          <a:noFill/>
          <a:ln w="9525">
            <a:noFill/>
            <a:miter lim="800000"/>
            <a:headEnd/>
            <a:tailEnd/>
          </a:ln>
          <a:effectLst/>
        </p:spPr>
        <p:txBody>
          <a:bodyPr>
            <a:spAutoFit/>
          </a:bodyPr>
          <a:lstStyle/>
          <a:p>
            <a:endParaRPr lang="fr-FR"/>
          </a:p>
        </p:txBody>
      </p:sp>
      <p:sp>
        <p:nvSpPr>
          <p:cNvPr id="19483" name="Rectangle 27"/>
          <p:cNvSpPr>
            <a:spLocks noChangeArrowheads="1"/>
          </p:cNvSpPr>
          <p:nvPr/>
        </p:nvSpPr>
        <p:spPr bwMode="auto">
          <a:xfrm>
            <a:off x="3686175" y="5318125"/>
            <a:ext cx="7561263" cy="0"/>
          </a:xfrm>
          <a:prstGeom prst="rect">
            <a:avLst/>
          </a:prstGeom>
          <a:noFill/>
          <a:ln w="9525">
            <a:noFill/>
            <a:miter lim="800000"/>
            <a:headEnd/>
            <a:tailEnd/>
          </a:ln>
          <a:effectLst/>
        </p:spPr>
        <p:txBody>
          <a:bodyPr>
            <a:spAutoFit/>
          </a:bodyPr>
          <a:lstStyle/>
          <a:p>
            <a:endParaRPr lang="fr-FR"/>
          </a:p>
        </p:txBody>
      </p:sp>
      <p:sp>
        <p:nvSpPr>
          <p:cNvPr id="19484" name="Rectangle 28"/>
          <p:cNvSpPr>
            <a:spLocks noChangeArrowheads="1"/>
          </p:cNvSpPr>
          <p:nvPr/>
        </p:nvSpPr>
        <p:spPr bwMode="auto">
          <a:xfrm>
            <a:off x="3729038" y="5318125"/>
            <a:ext cx="7561262" cy="0"/>
          </a:xfrm>
          <a:prstGeom prst="rect">
            <a:avLst/>
          </a:prstGeom>
          <a:noFill/>
          <a:ln w="9525">
            <a:noFill/>
            <a:miter lim="800000"/>
            <a:headEnd/>
            <a:tailEnd/>
          </a:ln>
          <a:effectLst/>
        </p:spPr>
        <p:txBody>
          <a:bodyPr>
            <a:spAutoFit/>
          </a:bodyPr>
          <a:lstStyle/>
          <a:p>
            <a:endParaRPr lang="fr-FR"/>
          </a:p>
        </p:txBody>
      </p:sp>
      <p:sp>
        <p:nvSpPr>
          <p:cNvPr id="19485" name="Rectangle 29"/>
          <p:cNvSpPr>
            <a:spLocks noChangeArrowheads="1"/>
          </p:cNvSpPr>
          <p:nvPr/>
        </p:nvSpPr>
        <p:spPr bwMode="auto">
          <a:xfrm>
            <a:off x="3619500" y="5318125"/>
            <a:ext cx="7561263" cy="0"/>
          </a:xfrm>
          <a:prstGeom prst="rect">
            <a:avLst/>
          </a:prstGeom>
          <a:noFill/>
          <a:ln w="9525">
            <a:noFill/>
            <a:miter lim="800000"/>
            <a:headEnd/>
            <a:tailEnd/>
          </a:ln>
          <a:effectLst/>
        </p:spPr>
        <p:txBody>
          <a:bodyPr>
            <a:spAutoFit/>
          </a:bodyPr>
          <a:lstStyle/>
          <a:p>
            <a:endParaRPr lang="fr-FR"/>
          </a:p>
        </p:txBody>
      </p:sp>
      <p:sp>
        <p:nvSpPr>
          <p:cNvPr id="19486" name="Rectangle 30"/>
          <p:cNvSpPr>
            <a:spLocks noChangeArrowheads="1"/>
          </p:cNvSpPr>
          <p:nvPr/>
        </p:nvSpPr>
        <p:spPr bwMode="auto">
          <a:xfrm>
            <a:off x="3724275" y="5318125"/>
            <a:ext cx="7561263" cy="0"/>
          </a:xfrm>
          <a:prstGeom prst="rect">
            <a:avLst/>
          </a:prstGeom>
          <a:noFill/>
          <a:ln w="9525">
            <a:noFill/>
            <a:miter lim="800000"/>
            <a:headEnd/>
            <a:tailEnd/>
          </a:ln>
          <a:effectLst/>
        </p:spPr>
        <p:txBody>
          <a:bodyPr>
            <a:spAutoFit/>
          </a:bodyPr>
          <a:lstStyle/>
          <a:p>
            <a:endParaRPr lang="fr-FR"/>
          </a:p>
        </p:txBody>
      </p:sp>
      <p:sp>
        <p:nvSpPr>
          <p:cNvPr id="19487" name="Rectangle 31"/>
          <p:cNvSpPr>
            <a:spLocks noChangeArrowheads="1"/>
          </p:cNvSpPr>
          <p:nvPr/>
        </p:nvSpPr>
        <p:spPr bwMode="auto">
          <a:xfrm>
            <a:off x="3424238" y="5311775"/>
            <a:ext cx="7561262" cy="0"/>
          </a:xfrm>
          <a:prstGeom prst="rect">
            <a:avLst/>
          </a:prstGeom>
          <a:noFill/>
          <a:ln w="9525">
            <a:noFill/>
            <a:miter lim="800000"/>
            <a:headEnd/>
            <a:tailEnd/>
          </a:ln>
          <a:effectLst/>
        </p:spPr>
        <p:txBody>
          <a:bodyPr>
            <a:spAutoFit/>
          </a:bodyPr>
          <a:lstStyle/>
          <a:p>
            <a:endParaRPr lang="fr-FR"/>
          </a:p>
        </p:txBody>
      </p:sp>
      <p:sp>
        <p:nvSpPr>
          <p:cNvPr id="19488" name="Rectangle 32"/>
          <p:cNvSpPr>
            <a:spLocks noChangeArrowheads="1"/>
          </p:cNvSpPr>
          <p:nvPr/>
        </p:nvSpPr>
        <p:spPr bwMode="auto">
          <a:xfrm>
            <a:off x="3629025" y="5273675"/>
            <a:ext cx="7561263" cy="0"/>
          </a:xfrm>
          <a:prstGeom prst="rect">
            <a:avLst/>
          </a:prstGeom>
          <a:noFill/>
          <a:ln w="9525">
            <a:noFill/>
            <a:miter lim="800000"/>
            <a:headEnd/>
            <a:tailEnd/>
          </a:ln>
          <a:effectLst/>
        </p:spPr>
        <p:txBody>
          <a:bodyPr>
            <a:spAutoFit/>
          </a:bodyPr>
          <a:lstStyle/>
          <a:p>
            <a:endParaRPr lang="fr-FR"/>
          </a:p>
        </p:txBody>
      </p:sp>
      <p:sp>
        <p:nvSpPr>
          <p:cNvPr id="19489" name="Rectangle 33"/>
          <p:cNvSpPr>
            <a:spLocks noChangeArrowheads="1"/>
          </p:cNvSpPr>
          <p:nvPr/>
        </p:nvSpPr>
        <p:spPr bwMode="auto">
          <a:xfrm>
            <a:off x="3722688" y="5283200"/>
            <a:ext cx="7561262" cy="0"/>
          </a:xfrm>
          <a:prstGeom prst="rect">
            <a:avLst/>
          </a:prstGeom>
          <a:noFill/>
          <a:ln w="9525">
            <a:noFill/>
            <a:miter lim="800000"/>
            <a:headEnd/>
            <a:tailEnd/>
          </a:ln>
          <a:effectLst/>
        </p:spPr>
        <p:txBody>
          <a:bodyPr>
            <a:spAutoFit/>
          </a:bodyPr>
          <a:lstStyle/>
          <a:p>
            <a:endParaRPr lang="fr-FR"/>
          </a:p>
        </p:txBody>
      </p:sp>
      <p:sp>
        <p:nvSpPr>
          <p:cNvPr id="19490" name="Rectangle 34"/>
          <p:cNvSpPr>
            <a:spLocks noChangeArrowheads="1"/>
          </p:cNvSpPr>
          <p:nvPr/>
        </p:nvSpPr>
        <p:spPr bwMode="auto">
          <a:xfrm>
            <a:off x="3697288" y="5318125"/>
            <a:ext cx="7561262" cy="0"/>
          </a:xfrm>
          <a:prstGeom prst="rect">
            <a:avLst/>
          </a:prstGeom>
          <a:noFill/>
          <a:ln w="9525">
            <a:noFill/>
            <a:miter lim="800000"/>
            <a:headEnd/>
            <a:tailEnd/>
          </a:ln>
          <a:effectLst/>
        </p:spPr>
        <p:txBody>
          <a:bodyPr>
            <a:spAutoFit/>
          </a:bodyPr>
          <a:lstStyle/>
          <a:p>
            <a:endParaRPr lang="fr-FR"/>
          </a:p>
        </p:txBody>
      </p:sp>
      <p:sp>
        <p:nvSpPr>
          <p:cNvPr id="19491" name="Rectangle 35"/>
          <p:cNvSpPr>
            <a:spLocks noChangeArrowheads="1"/>
          </p:cNvSpPr>
          <p:nvPr/>
        </p:nvSpPr>
        <p:spPr bwMode="auto">
          <a:xfrm>
            <a:off x="3559175" y="5314950"/>
            <a:ext cx="7561263" cy="0"/>
          </a:xfrm>
          <a:prstGeom prst="rect">
            <a:avLst/>
          </a:prstGeom>
          <a:noFill/>
          <a:ln w="9525">
            <a:noFill/>
            <a:miter lim="800000"/>
            <a:headEnd/>
            <a:tailEnd/>
          </a:ln>
          <a:effectLst/>
        </p:spPr>
        <p:txBody>
          <a:bodyPr>
            <a:spAutoFit/>
          </a:bodyPr>
          <a:lstStyle/>
          <a:p>
            <a:endParaRPr lang="fr-FR"/>
          </a:p>
        </p:txBody>
      </p:sp>
      <p:sp>
        <p:nvSpPr>
          <p:cNvPr id="19492" name="Rectangle 36"/>
          <p:cNvSpPr>
            <a:spLocks noChangeArrowheads="1"/>
          </p:cNvSpPr>
          <p:nvPr/>
        </p:nvSpPr>
        <p:spPr bwMode="auto">
          <a:xfrm>
            <a:off x="3714750" y="5319713"/>
            <a:ext cx="7561263" cy="0"/>
          </a:xfrm>
          <a:prstGeom prst="rect">
            <a:avLst/>
          </a:prstGeom>
          <a:noFill/>
          <a:ln w="9525">
            <a:noFill/>
            <a:miter lim="800000"/>
            <a:headEnd/>
            <a:tailEnd/>
          </a:ln>
          <a:effectLst/>
        </p:spPr>
        <p:txBody>
          <a:bodyPr>
            <a:spAutoFit/>
          </a:bodyPr>
          <a:lstStyle/>
          <a:p>
            <a:endParaRPr lang="fr-FR"/>
          </a:p>
        </p:txBody>
      </p:sp>
      <p:sp>
        <p:nvSpPr>
          <p:cNvPr id="19493" name="Rectangle 37"/>
          <p:cNvSpPr>
            <a:spLocks noChangeArrowheads="1"/>
          </p:cNvSpPr>
          <p:nvPr/>
        </p:nvSpPr>
        <p:spPr bwMode="auto">
          <a:xfrm>
            <a:off x="3617913" y="5300663"/>
            <a:ext cx="7561262" cy="0"/>
          </a:xfrm>
          <a:prstGeom prst="rect">
            <a:avLst/>
          </a:prstGeom>
          <a:noFill/>
          <a:ln w="9525">
            <a:noFill/>
            <a:miter lim="800000"/>
            <a:headEnd/>
            <a:tailEnd/>
          </a:ln>
          <a:effectLst/>
        </p:spPr>
        <p:txBody>
          <a:bodyPr>
            <a:spAutoFit/>
          </a:bodyPr>
          <a:lstStyle/>
          <a:p>
            <a:endParaRPr lang="fr-FR"/>
          </a:p>
        </p:txBody>
      </p:sp>
      <p:sp>
        <p:nvSpPr>
          <p:cNvPr id="19494" name="Rectangle 38"/>
          <p:cNvSpPr>
            <a:spLocks noChangeArrowheads="1"/>
          </p:cNvSpPr>
          <p:nvPr/>
        </p:nvSpPr>
        <p:spPr bwMode="auto">
          <a:xfrm>
            <a:off x="3651250" y="5314950"/>
            <a:ext cx="7561263" cy="0"/>
          </a:xfrm>
          <a:prstGeom prst="rect">
            <a:avLst/>
          </a:prstGeom>
          <a:noFill/>
          <a:ln w="9525">
            <a:noFill/>
            <a:miter lim="800000"/>
            <a:headEnd/>
            <a:tailEnd/>
          </a:ln>
          <a:effectLst/>
        </p:spPr>
        <p:txBody>
          <a:bodyPr>
            <a:spAutoFit/>
          </a:bodyPr>
          <a:lstStyle/>
          <a:p>
            <a:endParaRPr lang="fr-FR"/>
          </a:p>
        </p:txBody>
      </p:sp>
      <p:sp>
        <p:nvSpPr>
          <p:cNvPr id="19495" name="Rectangle 39"/>
          <p:cNvSpPr>
            <a:spLocks noChangeArrowheads="1"/>
          </p:cNvSpPr>
          <p:nvPr/>
        </p:nvSpPr>
        <p:spPr bwMode="auto">
          <a:xfrm>
            <a:off x="3524250" y="5294313"/>
            <a:ext cx="7561263" cy="0"/>
          </a:xfrm>
          <a:prstGeom prst="rect">
            <a:avLst/>
          </a:prstGeom>
          <a:noFill/>
          <a:ln w="9525">
            <a:noFill/>
            <a:miter lim="800000"/>
            <a:headEnd/>
            <a:tailEnd/>
          </a:ln>
          <a:effectLst/>
        </p:spPr>
        <p:txBody>
          <a:bodyPr>
            <a:spAutoFit/>
          </a:bodyPr>
          <a:lstStyle/>
          <a:p>
            <a:endParaRPr lang="fr-FR"/>
          </a:p>
        </p:txBody>
      </p:sp>
      <p:sp>
        <p:nvSpPr>
          <p:cNvPr id="19496" name="Rectangle 40"/>
          <p:cNvSpPr>
            <a:spLocks noChangeArrowheads="1"/>
          </p:cNvSpPr>
          <p:nvPr/>
        </p:nvSpPr>
        <p:spPr bwMode="auto">
          <a:xfrm>
            <a:off x="3714750" y="5318125"/>
            <a:ext cx="7561263" cy="0"/>
          </a:xfrm>
          <a:prstGeom prst="rect">
            <a:avLst/>
          </a:prstGeom>
          <a:noFill/>
          <a:ln w="9525">
            <a:noFill/>
            <a:miter lim="800000"/>
            <a:headEnd/>
            <a:tailEnd/>
          </a:ln>
          <a:effectLst/>
        </p:spPr>
        <p:txBody>
          <a:bodyPr>
            <a:spAutoFit/>
          </a:bodyPr>
          <a:lstStyle/>
          <a:p>
            <a:endParaRPr lang="fr-FR"/>
          </a:p>
        </p:txBody>
      </p:sp>
      <p:sp>
        <p:nvSpPr>
          <p:cNvPr id="19497" name="Rectangle 41"/>
          <p:cNvSpPr>
            <a:spLocks noChangeArrowheads="1"/>
          </p:cNvSpPr>
          <p:nvPr/>
        </p:nvSpPr>
        <p:spPr bwMode="auto">
          <a:xfrm>
            <a:off x="3127375" y="4856163"/>
            <a:ext cx="7561263" cy="0"/>
          </a:xfrm>
          <a:prstGeom prst="rect">
            <a:avLst/>
          </a:prstGeom>
          <a:noFill/>
          <a:ln w="9525">
            <a:noFill/>
            <a:miter lim="800000"/>
            <a:headEnd/>
            <a:tailEnd/>
          </a:ln>
          <a:effectLst/>
        </p:spPr>
        <p:txBody>
          <a:bodyPr>
            <a:spAutoFit/>
          </a:bodyPr>
          <a:lstStyle/>
          <a:p>
            <a:endParaRPr lang="fr-FR"/>
          </a:p>
        </p:txBody>
      </p:sp>
      <p:sp>
        <p:nvSpPr>
          <p:cNvPr id="19498" name="Rectangle 42"/>
          <p:cNvSpPr>
            <a:spLocks noChangeArrowheads="1"/>
          </p:cNvSpPr>
          <p:nvPr/>
        </p:nvSpPr>
        <p:spPr bwMode="auto">
          <a:xfrm>
            <a:off x="3759200" y="5318125"/>
            <a:ext cx="7561263" cy="0"/>
          </a:xfrm>
          <a:prstGeom prst="rect">
            <a:avLst/>
          </a:prstGeom>
          <a:noFill/>
          <a:ln w="9525">
            <a:noFill/>
            <a:miter lim="800000"/>
            <a:headEnd/>
            <a:tailEnd/>
          </a:ln>
          <a:effectLst/>
        </p:spPr>
        <p:txBody>
          <a:bodyPr>
            <a:spAutoFit/>
          </a:bodyPr>
          <a:lstStyle/>
          <a:p>
            <a:endParaRPr lang="fr-FR"/>
          </a:p>
        </p:txBody>
      </p:sp>
      <p:sp>
        <p:nvSpPr>
          <p:cNvPr id="19533" name="Rectangle 77"/>
          <p:cNvSpPr>
            <a:spLocks noChangeArrowheads="1"/>
          </p:cNvSpPr>
          <p:nvPr/>
        </p:nvSpPr>
        <p:spPr bwMode="auto">
          <a:xfrm>
            <a:off x="3629025" y="5224463"/>
            <a:ext cx="7561263" cy="0"/>
          </a:xfrm>
          <a:prstGeom prst="rect">
            <a:avLst/>
          </a:prstGeom>
          <a:noFill/>
          <a:ln w="9525">
            <a:noFill/>
            <a:miter lim="800000"/>
            <a:headEnd/>
            <a:tailEnd/>
          </a:ln>
          <a:effectLst/>
        </p:spPr>
        <p:txBody>
          <a:bodyPr>
            <a:spAutoFit/>
          </a:bodyPr>
          <a:lstStyle/>
          <a:p>
            <a:endParaRPr lang="fr-FR"/>
          </a:p>
        </p:txBody>
      </p:sp>
    </p:spTree>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defTabSz="1042988" rtl="0" fontAlgn="base">
        <a:spcBef>
          <a:spcPct val="0"/>
        </a:spcBef>
        <a:spcAft>
          <a:spcPct val="0"/>
        </a:spcAft>
        <a:defRPr sz="5000">
          <a:solidFill>
            <a:schemeClr val="tx2"/>
          </a:solidFill>
          <a:latin typeface="+mj-lt"/>
          <a:ea typeface="+mj-ea"/>
          <a:cs typeface="+mj-cs"/>
        </a:defRPr>
      </a:lvl1pPr>
      <a:lvl2pPr algn="ctr" defTabSz="1042988" rtl="0" fontAlgn="base">
        <a:spcBef>
          <a:spcPct val="0"/>
        </a:spcBef>
        <a:spcAft>
          <a:spcPct val="0"/>
        </a:spcAft>
        <a:defRPr sz="5000">
          <a:solidFill>
            <a:schemeClr val="tx2"/>
          </a:solidFill>
          <a:latin typeface="Times New Roman" pitchFamily="18" charset="0"/>
        </a:defRPr>
      </a:lvl2pPr>
      <a:lvl3pPr algn="ctr" defTabSz="1042988" rtl="0" fontAlgn="base">
        <a:spcBef>
          <a:spcPct val="0"/>
        </a:spcBef>
        <a:spcAft>
          <a:spcPct val="0"/>
        </a:spcAft>
        <a:defRPr sz="5000">
          <a:solidFill>
            <a:schemeClr val="tx2"/>
          </a:solidFill>
          <a:latin typeface="Times New Roman" pitchFamily="18" charset="0"/>
        </a:defRPr>
      </a:lvl3pPr>
      <a:lvl4pPr algn="ctr" defTabSz="1042988" rtl="0" fontAlgn="base">
        <a:spcBef>
          <a:spcPct val="0"/>
        </a:spcBef>
        <a:spcAft>
          <a:spcPct val="0"/>
        </a:spcAft>
        <a:defRPr sz="5000">
          <a:solidFill>
            <a:schemeClr val="tx2"/>
          </a:solidFill>
          <a:latin typeface="Times New Roman" pitchFamily="18" charset="0"/>
        </a:defRPr>
      </a:lvl4pPr>
      <a:lvl5pPr algn="ctr" defTabSz="1042988" rtl="0" fontAlgn="base">
        <a:spcBef>
          <a:spcPct val="0"/>
        </a:spcBef>
        <a:spcAft>
          <a:spcPct val="0"/>
        </a:spcAft>
        <a:defRPr sz="5000">
          <a:solidFill>
            <a:schemeClr val="tx2"/>
          </a:solidFill>
          <a:latin typeface="Times New Roman" pitchFamily="18" charset="0"/>
        </a:defRPr>
      </a:lvl5pPr>
      <a:lvl6pPr marL="457200" algn="ctr" defTabSz="1042988" rtl="0" fontAlgn="base">
        <a:spcBef>
          <a:spcPct val="0"/>
        </a:spcBef>
        <a:spcAft>
          <a:spcPct val="0"/>
        </a:spcAft>
        <a:defRPr sz="5000">
          <a:solidFill>
            <a:schemeClr val="tx2"/>
          </a:solidFill>
          <a:latin typeface="Times New Roman" pitchFamily="18" charset="0"/>
        </a:defRPr>
      </a:lvl6pPr>
      <a:lvl7pPr marL="914400" algn="ctr" defTabSz="1042988" rtl="0" fontAlgn="base">
        <a:spcBef>
          <a:spcPct val="0"/>
        </a:spcBef>
        <a:spcAft>
          <a:spcPct val="0"/>
        </a:spcAft>
        <a:defRPr sz="5000">
          <a:solidFill>
            <a:schemeClr val="tx2"/>
          </a:solidFill>
          <a:latin typeface="Times New Roman" pitchFamily="18" charset="0"/>
        </a:defRPr>
      </a:lvl7pPr>
      <a:lvl8pPr marL="1371600" algn="ctr" defTabSz="1042988" rtl="0" fontAlgn="base">
        <a:spcBef>
          <a:spcPct val="0"/>
        </a:spcBef>
        <a:spcAft>
          <a:spcPct val="0"/>
        </a:spcAft>
        <a:defRPr sz="5000">
          <a:solidFill>
            <a:schemeClr val="tx2"/>
          </a:solidFill>
          <a:latin typeface="Times New Roman" pitchFamily="18" charset="0"/>
        </a:defRPr>
      </a:lvl8pPr>
      <a:lvl9pPr marL="1828800" algn="ctr" defTabSz="1042988" rtl="0" fontAlgn="base">
        <a:spcBef>
          <a:spcPct val="0"/>
        </a:spcBef>
        <a:spcAft>
          <a:spcPct val="0"/>
        </a:spcAft>
        <a:defRPr sz="5000">
          <a:solidFill>
            <a:schemeClr val="tx2"/>
          </a:solidFill>
          <a:latin typeface="Times New Roman" pitchFamily="18" charset="0"/>
        </a:defRPr>
      </a:lvl9pPr>
    </p:titleStyle>
    <p:bodyStyle>
      <a:lvl1pPr marL="390525" indent="-390525" algn="l" defTabSz="1042988" rtl="0" fontAlgn="base">
        <a:spcBef>
          <a:spcPct val="20000"/>
        </a:spcBef>
        <a:spcAft>
          <a:spcPct val="0"/>
        </a:spcAft>
        <a:buChar char="•"/>
        <a:defRPr sz="3600">
          <a:solidFill>
            <a:schemeClr val="tx1"/>
          </a:solidFill>
          <a:latin typeface="+mn-lt"/>
          <a:ea typeface="+mn-ea"/>
          <a:cs typeface="+mn-cs"/>
        </a:defRPr>
      </a:lvl1pPr>
      <a:lvl2pPr marL="847725" indent="-325438" algn="l" defTabSz="1042988" rtl="0" fontAlgn="base">
        <a:spcBef>
          <a:spcPct val="20000"/>
        </a:spcBef>
        <a:spcAft>
          <a:spcPct val="0"/>
        </a:spcAft>
        <a:buChar char="–"/>
        <a:defRPr sz="3200">
          <a:solidFill>
            <a:schemeClr val="tx1"/>
          </a:solidFill>
          <a:latin typeface="+mn-lt"/>
        </a:defRPr>
      </a:lvl2pPr>
      <a:lvl3pPr marL="1303338" indent="-260350" algn="l" defTabSz="1042988" rtl="0" fontAlgn="base">
        <a:spcBef>
          <a:spcPct val="20000"/>
        </a:spcBef>
        <a:spcAft>
          <a:spcPct val="0"/>
        </a:spcAft>
        <a:buChar char="•"/>
        <a:defRPr sz="2700">
          <a:solidFill>
            <a:schemeClr val="tx1"/>
          </a:solidFill>
          <a:latin typeface="+mn-lt"/>
        </a:defRPr>
      </a:lvl3pPr>
      <a:lvl4pPr marL="1825625" indent="-260350" algn="l" defTabSz="1042988" rtl="0" fontAlgn="base">
        <a:spcBef>
          <a:spcPct val="20000"/>
        </a:spcBef>
        <a:spcAft>
          <a:spcPct val="0"/>
        </a:spcAft>
        <a:buChar char="–"/>
        <a:defRPr sz="2300">
          <a:solidFill>
            <a:schemeClr val="tx1"/>
          </a:solidFill>
          <a:latin typeface="+mn-lt"/>
        </a:defRPr>
      </a:lvl4pPr>
      <a:lvl5pPr marL="2346325" indent="-260350" algn="l" defTabSz="1042988" rtl="0" fontAlgn="base">
        <a:spcBef>
          <a:spcPct val="20000"/>
        </a:spcBef>
        <a:spcAft>
          <a:spcPct val="0"/>
        </a:spcAft>
        <a:buChar char="»"/>
        <a:defRPr sz="2300">
          <a:solidFill>
            <a:schemeClr val="tx1"/>
          </a:solidFill>
          <a:latin typeface="+mn-lt"/>
        </a:defRPr>
      </a:lvl5pPr>
      <a:lvl6pPr marL="2803525" indent="-260350" algn="l" defTabSz="1042988" rtl="0" fontAlgn="base">
        <a:spcBef>
          <a:spcPct val="20000"/>
        </a:spcBef>
        <a:spcAft>
          <a:spcPct val="0"/>
        </a:spcAft>
        <a:buChar char="»"/>
        <a:defRPr sz="2300">
          <a:solidFill>
            <a:schemeClr val="tx1"/>
          </a:solidFill>
          <a:latin typeface="+mn-lt"/>
        </a:defRPr>
      </a:lvl6pPr>
      <a:lvl7pPr marL="3260725" indent="-260350" algn="l" defTabSz="1042988" rtl="0" fontAlgn="base">
        <a:spcBef>
          <a:spcPct val="20000"/>
        </a:spcBef>
        <a:spcAft>
          <a:spcPct val="0"/>
        </a:spcAft>
        <a:buChar char="»"/>
        <a:defRPr sz="2300">
          <a:solidFill>
            <a:schemeClr val="tx1"/>
          </a:solidFill>
          <a:latin typeface="+mn-lt"/>
        </a:defRPr>
      </a:lvl7pPr>
      <a:lvl8pPr marL="3717925" indent="-260350" algn="l" defTabSz="1042988" rtl="0" fontAlgn="base">
        <a:spcBef>
          <a:spcPct val="20000"/>
        </a:spcBef>
        <a:spcAft>
          <a:spcPct val="0"/>
        </a:spcAft>
        <a:buChar char="»"/>
        <a:defRPr sz="2300">
          <a:solidFill>
            <a:schemeClr val="tx1"/>
          </a:solidFill>
          <a:latin typeface="+mn-lt"/>
        </a:defRPr>
      </a:lvl8pPr>
      <a:lvl9pPr marL="4175125" indent="-260350" algn="l" defTabSz="1042988" rtl="0" fontAlgn="base">
        <a:spcBef>
          <a:spcPct val="20000"/>
        </a:spcBef>
        <a:spcAft>
          <a:spcPct val="0"/>
        </a:spcAft>
        <a:buChar char="»"/>
        <a:defRPr sz="23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e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hyperlink" Target="http://perso.uclouvain.be/denis.dochain/" TargetMode="External"/><Relationship Id="rId3" Type="http://schemas.openxmlformats.org/officeDocument/2006/relationships/image" Target="../media/image3.jpeg"/><Relationship Id="rId7"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researchgate.net/profile/Denis-Dochain"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jpeg"/><Relationship Id="rId7"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8.jpeg"/><Relationship Id="rId4" Type="http://schemas.openxmlformats.org/officeDocument/2006/relationships/image" Target="../media/image34.jpg"/><Relationship Id="rId9"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40.jpeg"/><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jpeg"/><Relationship Id="rId7"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2.jpeg"/><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jpeg"/><Relationship Id="rId7"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fbullo.github.io/" TargetMode="External"/><Relationship Id="rId5" Type="http://schemas.openxmlformats.org/officeDocument/2006/relationships/hyperlink" Target="https://fbullo.github.io/ctds" TargetMode="External"/><Relationship Id="rId10" Type="http://schemas.openxmlformats.org/officeDocument/2006/relationships/image" Target="../media/image47.png"/><Relationship Id="rId4" Type="http://schemas.openxmlformats.org/officeDocument/2006/relationships/hyperlink" Target="mailto:aanna@MIT.EDU" TargetMode="External"/><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jpeg"/><Relationship Id="rId7"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51.jpeg"/><Relationship Id="rId7"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4.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8" Type="http://schemas.openxmlformats.org/officeDocument/2006/relationships/image" Target="https://ie3.etit.tu-dortmund.de/webapps-backend/employee-data/v2/employees/DE1130000204099/portrait?type=avatar&amp;quality=ORIGINAL" TargetMode="External"/><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hyperlink" Target="https://num.math.uni-bayreuth.de/" TargetMode="External"/><Relationship Id="rId9" Type="http://schemas.openxmlformats.org/officeDocument/2006/relationships/image" Target="../media/image10.jpg"/></Relationships>
</file>

<file path=ppt/slides/_rels/slide3.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emf"/><Relationship Id="rId11" Type="http://schemas.openxmlformats.org/officeDocument/2006/relationships/image" Target="../media/image19.jpg"/><Relationship Id="rId5" Type="http://schemas.openxmlformats.org/officeDocument/2006/relationships/image" Target="../media/image14.emf"/><Relationship Id="rId10" Type="http://schemas.openxmlformats.org/officeDocument/2006/relationships/image" Target="../media/image18.jpg"/><Relationship Id="rId4" Type="http://schemas.openxmlformats.org/officeDocument/2006/relationships/image" Target="../media/image13.emf"/><Relationship Id="rId9" Type="http://schemas.openxmlformats.org/officeDocument/2006/relationships/hyperlink" Target="http://events.femto-st.fr/MCDPS-PH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jpeg"/><Relationship Id="rId7" Type="http://schemas.openxmlformats.org/officeDocument/2006/relationships/image" Target="https://www.rug.nl/staff/d.bauso/photo.png?unique=1549890955377.jpg"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jpeg"/><Relationship Id="rId10" Type="http://schemas.openxmlformats.org/officeDocument/2006/relationships/image" Target="../media/image22.png"/><Relationship Id="rId4" Type="http://schemas.openxmlformats.org/officeDocument/2006/relationships/image" Target="../media/image4.jpeg"/><Relationship Id="rId9" Type="http://schemas.openxmlformats.org/officeDocument/2006/relationships/image" Target="https://www.birmingham.ac.uk/images/college-eps-only/comp-sci/staff/leonardo-stella.jpg?quality=80&amp;width=411"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3183136437"/>
              </p:ext>
            </p:extLst>
          </p:nvPr>
        </p:nvGraphicFramePr>
        <p:xfrm>
          <a:off x="112744" y="1491918"/>
          <a:ext cx="7367337" cy="498475"/>
        </p:xfrm>
        <a:graphic>
          <a:graphicData uri="http://schemas.openxmlformats.org/drawingml/2006/table">
            <a:tbl>
              <a:tblPr/>
              <a:tblGrid>
                <a:gridCol w="2277305">
                  <a:extLst>
                    <a:ext uri="{9D8B030D-6E8A-4147-A177-3AD203B41FA5}">
                      <a16:colId xmlns:a16="http://schemas.microsoft.com/office/drawing/2014/main" val="20000"/>
                    </a:ext>
                  </a:extLst>
                </a:gridCol>
                <a:gridCol w="5090032">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M01 OXFORD</a:t>
                      </a:r>
                    </a:p>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12/02/2024-16/02/2024</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Coordination and Optimal Operation of Complex Systems: Theory and Applications </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9" name="AutoShape 2"/>
          <p:cNvSpPr>
            <a:spLocks noChangeArrowheads="1"/>
          </p:cNvSpPr>
          <p:nvPr/>
        </p:nvSpPr>
        <p:spPr bwMode="auto">
          <a:xfrm>
            <a:off x="4260850" y="4214913"/>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1" name="Rectangle 20">
            <a:extLst>
              <a:ext uri="{FF2B5EF4-FFF2-40B4-BE49-F238E27FC236}">
                <a16:creationId xmlns:a16="http://schemas.microsoft.com/office/drawing/2014/main" id="{57719CC9-2104-0340-9A2C-C0D2DFDD370D}"/>
              </a:ext>
            </a:extLst>
          </p:cNvPr>
          <p:cNvSpPr/>
          <p:nvPr/>
        </p:nvSpPr>
        <p:spPr>
          <a:xfrm>
            <a:off x="112744" y="4192513"/>
            <a:ext cx="2946984" cy="892552"/>
          </a:xfrm>
          <a:prstGeom prst="rect">
            <a:avLst/>
          </a:prstGeom>
        </p:spPr>
        <p:txBody>
          <a:bodyPr wrap="square">
            <a:spAutoFit/>
          </a:bodyPr>
          <a:lstStyle/>
          <a:p>
            <a:pPr algn="ctr">
              <a:spcAft>
                <a:spcPts val="0"/>
              </a:spcAft>
            </a:pPr>
            <a:r>
              <a:rPr lang="fr-FR"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Kostas</a:t>
            </a: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 </a:t>
            </a:r>
            <a:r>
              <a:rPr lang="fr-FR"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Margellos</a:t>
            </a: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 </a:t>
            </a:r>
          </a:p>
          <a:p>
            <a:pPr algn="ctr">
              <a:spcAft>
                <a:spcPts val="0"/>
              </a:spcAft>
            </a:pPr>
            <a:r>
              <a:rPr lang="fr-FR" sz="1200" dirty="0" err="1">
                <a:latin typeface="Calibri" panose="020F0502020204030204" pitchFamily="34" charset="0"/>
                <a:ea typeface="Calibri" panose="020F0502020204030204" pitchFamily="34" charset="0"/>
                <a:cs typeface="Calibri" panose="020F0502020204030204" pitchFamily="34" charset="0"/>
              </a:rPr>
              <a:t>University</a:t>
            </a:r>
            <a:r>
              <a:rPr lang="fr-FR" sz="1200" dirty="0">
                <a:latin typeface="Calibri" panose="020F0502020204030204" pitchFamily="34" charset="0"/>
                <a:ea typeface="Calibri" panose="020F0502020204030204" pitchFamily="34" charset="0"/>
                <a:cs typeface="Calibri" panose="020F0502020204030204" pitchFamily="34" charset="0"/>
              </a:rPr>
              <a:t> of Oxford</a:t>
            </a:r>
            <a:endParaRPr lang="en-US" sz="1200" dirty="0">
              <a:latin typeface="Calibri" panose="020F0502020204030204" pitchFamily="34" charset="0"/>
              <a:ea typeface="Calibri" panose="020F0502020204030204" pitchFamily="34" charset="0"/>
              <a:cs typeface="Calibri" panose="020F0502020204030204" pitchFamily="34" charset="0"/>
            </a:endParaRP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eng.ox.ac.uk</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/people/</a:t>
            </a:r>
          </a:p>
          <a:p>
            <a:pPr algn="ctr">
              <a:spcAft>
                <a:spcPts val="0"/>
              </a:spcAft>
            </a:pP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kostas-margellos</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BD4969A3-FF17-1947-A9D1-9C3C79A7AE03}"/>
              </a:ext>
            </a:extLst>
          </p:cNvPr>
          <p:cNvSpPr/>
          <p:nvPr/>
        </p:nvSpPr>
        <p:spPr>
          <a:xfrm>
            <a:off x="4611437" y="4187661"/>
            <a:ext cx="3058659" cy="677108"/>
          </a:xfrm>
          <a:prstGeom prst="rect">
            <a:avLst/>
          </a:prstGeom>
        </p:spPr>
        <p:txBody>
          <a:bodyPr wrap="square">
            <a:spAutoFit/>
          </a:bodyPr>
          <a:lstStyle/>
          <a:p>
            <a:pPr algn="ctr">
              <a:spcAft>
                <a:spcPts val="0"/>
              </a:spcAft>
            </a:pPr>
            <a:r>
              <a:rPr lang="en-FR" sz="1400" b="1" dirty="0">
                <a:solidFill>
                  <a:schemeClr val="bg2">
                    <a:lumMod val="20000"/>
                    <a:lumOff val="80000"/>
                  </a:schemeClr>
                </a:solidFill>
                <a:effectLst/>
                <a:latin typeface="Calibri" panose="020F0502020204030204" pitchFamily="34" charset="0"/>
                <a:ea typeface="Times New Roman" panose="02020603050405020304" pitchFamily="18" charset="0"/>
              </a:rPr>
              <a:t>Maria Prandini</a:t>
            </a:r>
          </a:p>
          <a:p>
            <a:pPr algn="ctr">
              <a:spcAft>
                <a:spcPts val="0"/>
              </a:spcAft>
            </a:pPr>
            <a:r>
              <a:rPr lang="en-FR" sz="1200" i="1" dirty="0">
                <a:effectLst/>
                <a:latin typeface="Calibri" panose="020F0502020204030204" pitchFamily="34" charset="0"/>
                <a:ea typeface="Times New Roman" panose="02020603050405020304" pitchFamily="18" charset="0"/>
              </a:rPr>
              <a:t>Politecnico di Milano</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prandini.faculty.polimi.it</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Rectangle 28">
            <a:extLst>
              <a:ext uri="{FF2B5EF4-FFF2-40B4-BE49-F238E27FC236}">
                <a16:creationId xmlns:a16="http://schemas.microsoft.com/office/drawing/2014/main" id="{FA3116C4-D788-8F48-AC41-94D6384DAB6A}"/>
              </a:ext>
            </a:extLst>
          </p:cNvPr>
          <p:cNvSpPr/>
          <p:nvPr/>
        </p:nvSpPr>
        <p:spPr>
          <a:xfrm>
            <a:off x="105418" y="5416227"/>
            <a:ext cx="7306744" cy="2292935"/>
          </a:xfrm>
          <a:prstGeom prst="rect">
            <a:avLst/>
          </a:prstGeom>
        </p:spPr>
        <p:txBody>
          <a:bodyPr wrap="square">
            <a:spAutoFit/>
          </a:bodyPr>
          <a:lstStyle/>
          <a:p>
            <a:pPr algn="just">
              <a:spcAft>
                <a:spcPts val="0"/>
              </a:spcAft>
            </a:pPr>
            <a:r>
              <a:rPr lang="en-US" sz="1100" b="1" dirty="0">
                <a:solidFill>
                  <a:srgbClr val="FFC000"/>
                </a:solidFill>
                <a:latin typeface="Calibri" panose="020F0502020204030204" pitchFamily="34" charset="0"/>
                <a:ea typeface="Times New Roman" panose="02020603050405020304" pitchFamily="18" charset="0"/>
              </a:rPr>
              <a:t>Summary of the course</a:t>
            </a:r>
            <a:endParaRPr lang="en-US" sz="1100" dirty="0">
              <a:latin typeface="Calibri" charset="0"/>
              <a:ea typeface="Calibri" charset="0"/>
              <a:cs typeface="Calibri" charset="0"/>
            </a:endParaRPr>
          </a:p>
          <a:p>
            <a:pPr algn="just">
              <a:spcAft>
                <a:spcPts val="0"/>
              </a:spcAft>
            </a:pPr>
            <a:r>
              <a:rPr lang="en-US" sz="1100" dirty="0">
                <a:latin typeface="Calibri" charset="0"/>
                <a:ea typeface="Calibri" charset="0"/>
                <a:cs typeface="Calibri" charset="0"/>
              </a:rPr>
              <a:t>Current operations in energy and transportation are experiencing a transition to new operational paradigms that exhibit certain complexity features. Complexity involves challenges associated with: (</a:t>
            </a:r>
            <a:r>
              <a:rPr lang="en-US" sz="1100" dirty="0" err="1">
                <a:latin typeface="Calibri" charset="0"/>
                <a:ea typeface="Calibri" charset="0"/>
                <a:cs typeface="Calibri" charset="0"/>
              </a:rPr>
              <a:t>i</a:t>
            </a:r>
            <a:r>
              <a:rPr lang="en-US" sz="1100" dirty="0">
                <a:latin typeface="Calibri" charset="0"/>
                <a:ea typeface="Calibri" charset="0"/>
                <a:cs typeface="Calibri" charset="0"/>
              </a:rPr>
              <a:t>) coordinating operations among heterogenous interacting entities without sharing information considered as private; (ii) robustness against uncertainty; (iii) the ability to deal with an interplay of continuous and discrete scheduling decisions. This course provides a theoretical and computational framework for coordination and optimal operation of complex systems, addressing the aforementioned features of complexity. We first draw motivation from the energy sector, formalizing several of the current operational challenges as multi-agent optimal control and optimization problems. We then introduce and analyze a portfolio of algorithms capable to deal with the three main complexity pillars, with emphasis on distributed optimization over networks, addressing also the case where both continuous and discrete decisions are involved. Finally, we consider the case where uncertainty affects the underlying systems and show how data-driven algorithms based on statistical learning theory and randomized optimization can be extended to a multi-agent setting. </a:t>
            </a:r>
          </a:p>
          <a:p>
            <a:pPr algn="just">
              <a:spcAft>
                <a:spcPts val="0"/>
              </a:spcAft>
            </a:pPr>
            <a:r>
              <a:rPr lang="en-US" sz="1100" dirty="0">
                <a:latin typeface="Calibri" charset="0"/>
                <a:ea typeface="Calibri" charset="0"/>
                <a:cs typeface="Calibri" charset="0"/>
              </a:rPr>
              <a:t> </a:t>
            </a:r>
          </a:p>
        </p:txBody>
      </p:sp>
      <p:sp>
        <p:nvSpPr>
          <p:cNvPr id="30" name="Rectangle 29">
            <a:extLst>
              <a:ext uri="{FF2B5EF4-FFF2-40B4-BE49-F238E27FC236}">
                <a16:creationId xmlns:a16="http://schemas.microsoft.com/office/drawing/2014/main" id="{28BCAD54-3A56-5C44-8D99-FFAC88E6A943}"/>
              </a:ext>
            </a:extLst>
          </p:cNvPr>
          <p:cNvSpPr/>
          <p:nvPr/>
        </p:nvSpPr>
        <p:spPr>
          <a:xfrm>
            <a:off x="105417" y="7849990"/>
            <a:ext cx="6237531" cy="2631490"/>
          </a:xfrm>
          <a:prstGeom prst="rect">
            <a:avLst/>
          </a:prstGeom>
        </p:spPr>
        <p:txBody>
          <a:bodyPr wrap="square">
            <a:spAutoFit/>
          </a:bodyPr>
          <a:lstStyle/>
          <a:p>
            <a:pPr algn="just">
              <a:spcAft>
                <a:spcPts val="0"/>
              </a:spcAft>
            </a:pPr>
            <a:r>
              <a:rPr lang="en-US" sz="1100" b="1" dirty="0">
                <a:solidFill>
                  <a:schemeClr val="tx2"/>
                </a:solidFill>
                <a:latin typeface="Calibri" panose="020F0502020204030204" pitchFamily="34" charset="0"/>
                <a:ea typeface="Times New Roman" panose="02020603050405020304" pitchFamily="18" charset="0"/>
              </a:rPr>
              <a:t>Course outline </a:t>
            </a:r>
          </a:p>
          <a:p>
            <a:pPr algn="just">
              <a:spcAft>
                <a:spcPts val="0"/>
              </a:spcAft>
            </a:pPr>
            <a:r>
              <a:rPr lang="en-US" sz="1100" b="1" dirty="0">
                <a:latin typeface="Calibri" panose="020F0502020204030204" pitchFamily="34" charset="0"/>
                <a:ea typeface="Times New Roman" panose="02020603050405020304" pitchFamily="18" charset="0"/>
              </a:rPr>
              <a:t>1. Motivation of decision making in complex systems </a:t>
            </a:r>
          </a:p>
          <a:p>
            <a:pPr algn="just">
              <a:spcAft>
                <a:spcPts val="0"/>
              </a:spcAft>
            </a:pPr>
            <a:r>
              <a:rPr lang="en-US" sz="1100" b="1" dirty="0">
                <a:latin typeface="Calibri" panose="020F0502020204030204" pitchFamily="34" charset="0"/>
                <a:ea typeface="Times New Roman" panose="02020603050405020304" pitchFamily="18" charset="0"/>
              </a:rPr>
              <a:t>• Energy systems operations: Aggregation of distributed energy resources; demand response; electric vehicle scheduling; building energy management </a:t>
            </a:r>
          </a:p>
          <a:p>
            <a:pPr algn="just">
              <a:spcAft>
                <a:spcPts val="0"/>
              </a:spcAft>
            </a:pPr>
            <a:r>
              <a:rPr lang="en-US" sz="1100" b="1" dirty="0">
                <a:latin typeface="Calibri" panose="020F0502020204030204" pitchFamily="34" charset="0"/>
                <a:ea typeface="Times New Roman" panose="02020603050405020304" pitchFamily="18" charset="0"/>
              </a:rPr>
              <a:t>2. Mathematical preliminaries on optimization and iterative algorithms </a:t>
            </a:r>
          </a:p>
          <a:p>
            <a:pPr algn="just">
              <a:spcAft>
                <a:spcPts val="0"/>
              </a:spcAft>
            </a:pPr>
            <a:r>
              <a:rPr lang="en-US" sz="1100" b="1" dirty="0">
                <a:latin typeface="Calibri" panose="020F0502020204030204" pitchFamily="34" charset="0"/>
                <a:ea typeface="Times New Roman" panose="02020603050405020304" pitchFamily="18" charset="0"/>
              </a:rPr>
              <a:t>3. Distributed algorithms for multi-agent decision making </a:t>
            </a:r>
          </a:p>
          <a:p>
            <a:pPr algn="just">
              <a:spcAft>
                <a:spcPts val="0"/>
              </a:spcAft>
            </a:pPr>
            <a:r>
              <a:rPr lang="en-US" sz="1100" b="1" dirty="0">
                <a:latin typeface="Calibri" panose="020F0502020204030204" pitchFamily="34" charset="0"/>
                <a:ea typeface="Times New Roman" panose="02020603050405020304" pitchFamily="18" charset="0"/>
              </a:rPr>
              <a:t>Continuous domains: Primal-based algorithms (proximal methods; projected sub-gradient methods) and primal-dual algorithms (distributed alternating direction method of multipliers; distributed dual decomposition) for constrained optimization over networks. </a:t>
            </a:r>
          </a:p>
          <a:p>
            <a:pPr algn="just">
              <a:spcAft>
                <a:spcPts val="0"/>
              </a:spcAft>
            </a:pPr>
            <a:r>
              <a:rPr lang="en-US" sz="1100" b="1" dirty="0">
                <a:latin typeface="Calibri" panose="020F0502020204030204" pitchFamily="34" charset="0"/>
                <a:ea typeface="Times New Roman" panose="02020603050405020304" pitchFamily="18" charset="0"/>
              </a:rPr>
              <a:t>Discrete domains: Primal-dual algorithms for resource sharing problems </a:t>
            </a:r>
          </a:p>
          <a:p>
            <a:pPr algn="just">
              <a:spcAft>
                <a:spcPts val="0"/>
              </a:spcAft>
            </a:pPr>
            <a:r>
              <a:rPr lang="en-US" sz="1100" b="1" dirty="0">
                <a:latin typeface="Calibri" panose="020F0502020204030204" pitchFamily="34" charset="0"/>
                <a:ea typeface="Times New Roman" panose="02020603050405020304" pitchFamily="18" charset="0"/>
              </a:rPr>
              <a:t>4. Data-driven algorithms for optimization under uncertainty </a:t>
            </a:r>
          </a:p>
          <a:p>
            <a:pPr algn="just">
              <a:spcAft>
                <a:spcPts val="0"/>
              </a:spcAft>
            </a:pPr>
            <a:r>
              <a:rPr lang="en-US" sz="1100" b="1" dirty="0">
                <a:latin typeface="Calibri" panose="020F0502020204030204" pitchFamily="34" charset="0"/>
                <a:ea typeface="Times New Roman" panose="02020603050405020304" pitchFamily="18" charset="0"/>
              </a:rPr>
              <a:t>• The scenario approach to optimization under a learning theoretic lens </a:t>
            </a:r>
          </a:p>
          <a:p>
            <a:pPr algn="just">
              <a:spcAft>
                <a:spcPts val="0"/>
              </a:spcAft>
            </a:pPr>
            <a:r>
              <a:rPr lang="en-US" sz="1100" b="1" dirty="0">
                <a:latin typeface="Calibri" panose="020F0502020204030204" pitchFamily="34" charset="0"/>
                <a:ea typeface="Times New Roman" panose="02020603050405020304" pitchFamily="18" charset="0"/>
              </a:rPr>
              <a:t>• Probabilistic robustness in multi-agent decision making problems </a:t>
            </a:r>
          </a:p>
          <a:p>
            <a:pPr algn="just">
              <a:spcAft>
                <a:spcPts val="0"/>
              </a:spcAft>
            </a:pPr>
            <a:r>
              <a:rPr lang="en-US" sz="1100" b="1" dirty="0">
                <a:latin typeface="Calibri" panose="020F0502020204030204" pitchFamily="34" charset="0"/>
                <a:ea typeface="Times New Roman" panose="02020603050405020304" pitchFamily="18" charset="0"/>
              </a:rPr>
              <a:t>5. Research vistas</a:t>
            </a:r>
          </a:p>
          <a:p>
            <a:pPr algn="just">
              <a:spcAft>
                <a:spcPts val="0"/>
              </a:spcAft>
            </a:pPr>
            <a:endParaRPr lang="en-US" sz="1100" dirty="0">
              <a:latin typeface="Calibri" panose="020F0502020204030204" pitchFamily="34" charset="0"/>
              <a:ea typeface="Times New Roman" panose="02020603050405020304" pitchFamily="18" charset="0"/>
            </a:endParaRPr>
          </a:p>
        </p:txBody>
      </p:sp>
      <p:pic>
        <p:nvPicPr>
          <p:cNvPr id="16" name="Image 15">
            <a:extLst>
              <a:ext uri="{FF2B5EF4-FFF2-40B4-BE49-F238E27FC236}">
                <a16:creationId xmlns:a16="http://schemas.microsoft.com/office/drawing/2014/main" id="{EDF2F18C-0DC2-C14B-B689-C8DDA76559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7" name="Picture 2" descr="IEEE Control Systems Society Logo SPOT">
            <a:extLst>
              <a:ext uri="{FF2B5EF4-FFF2-40B4-BE49-F238E27FC236}">
                <a16:creationId xmlns:a16="http://schemas.microsoft.com/office/drawing/2014/main" id="{7A2F39FB-2344-F34E-BBB4-415DCF72A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5CDEABA-FEB5-C5C9-C0AD-D2E6A19FA9D1}"/>
              </a:ext>
            </a:extLst>
          </p:cNvPr>
          <p:cNvSpPr/>
          <p:nvPr/>
        </p:nvSpPr>
        <p:spPr>
          <a:xfrm>
            <a:off x="2421833" y="4202600"/>
            <a:ext cx="3058659" cy="677108"/>
          </a:xfrm>
          <a:prstGeom prst="rect">
            <a:avLst/>
          </a:prstGeom>
        </p:spPr>
        <p:txBody>
          <a:bodyPr wrap="square">
            <a:spAutoFit/>
          </a:bodyPr>
          <a:lstStyle/>
          <a:p>
            <a:pPr algn="ctr">
              <a:spcAft>
                <a:spcPts val="0"/>
              </a:spcAft>
            </a:pP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Alessandro </a:t>
            </a:r>
            <a:r>
              <a:rPr lang="fr-FR"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Falsone</a:t>
            </a: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 </a:t>
            </a:r>
          </a:p>
          <a:p>
            <a:pPr algn="ctr">
              <a:spcAft>
                <a:spcPts val="0"/>
              </a:spcAft>
            </a:pPr>
            <a:r>
              <a:rPr lang="en-US" sz="1200" dirty="0" err="1">
                <a:latin typeface="Calibri" panose="020F0502020204030204" pitchFamily="34" charset="0"/>
                <a:ea typeface="Calibri" panose="020F0502020204030204" pitchFamily="34" charset="0"/>
                <a:cs typeface="Calibri" panose="020F0502020204030204" pitchFamily="34" charset="0"/>
              </a:rPr>
              <a:t>Politecnico</a:t>
            </a:r>
            <a:r>
              <a:rPr lang="en-US" sz="1200" dirty="0">
                <a:latin typeface="Calibri" panose="020F0502020204030204" pitchFamily="34" charset="0"/>
                <a:ea typeface="Calibri" panose="020F0502020204030204" pitchFamily="34" charset="0"/>
                <a:cs typeface="Calibri" panose="020F0502020204030204" pitchFamily="34" charset="0"/>
              </a:rPr>
              <a:t> di Milano </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falsone.faculty.polimi.it</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 </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695C529-00F4-B846-A8C7-002158652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98010" y="2572612"/>
            <a:ext cx="1576451" cy="1576451"/>
          </a:xfrm>
          <a:prstGeom prst="rect">
            <a:avLst/>
          </a:prstGeom>
        </p:spPr>
      </p:pic>
      <p:pic>
        <p:nvPicPr>
          <p:cNvPr id="10" name="Picture 9" descr="A person with a goatee and mustache&#10;&#10;Description automatically generated">
            <a:extLst>
              <a:ext uri="{FF2B5EF4-FFF2-40B4-BE49-F238E27FC236}">
                <a16:creationId xmlns:a16="http://schemas.microsoft.com/office/drawing/2014/main" id="{74191953-AF30-1147-9F75-2590D25C4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3527" y="2575221"/>
            <a:ext cx="1298253" cy="1599444"/>
          </a:xfrm>
          <a:prstGeom prst="rect">
            <a:avLst/>
          </a:prstGeom>
        </p:spPr>
      </p:pic>
      <p:pic>
        <p:nvPicPr>
          <p:cNvPr id="5" name="Picture 4" descr="A close-up of a person smiling&#10;&#10;Description automatically generated">
            <a:extLst>
              <a:ext uri="{FF2B5EF4-FFF2-40B4-BE49-F238E27FC236}">
                <a16:creationId xmlns:a16="http://schemas.microsoft.com/office/drawing/2014/main" id="{D6C953AC-81DB-0547-A9EB-6908A914D6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1784" y="2566669"/>
            <a:ext cx="1241258" cy="1574560"/>
          </a:xfrm>
          <a:prstGeom prst="rect">
            <a:avLst/>
          </a:prstGeom>
        </p:spPr>
      </p:pic>
    </p:spTree>
    <p:extLst>
      <p:ext uri="{BB962C8B-B14F-4D97-AF65-F5344CB8AC3E}">
        <p14:creationId xmlns:p14="http://schemas.microsoft.com/office/powerpoint/2010/main" val="2797004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315139033"/>
              </p:ext>
            </p:extLst>
          </p:nvPr>
        </p:nvGraphicFramePr>
        <p:xfrm>
          <a:off x="307590" y="1583971"/>
          <a:ext cx="6970338" cy="498475"/>
        </p:xfrm>
        <a:graphic>
          <a:graphicData uri="http://schemas.openxmlformats.org/drawingml/2006/table">
            <a:tbl>
              <a:tblPr/>
              <a:tblGrid>
                <a:gridCol w="2418870">
                  <a:extLst>
                    <a:ext uri="{9D8B030D-6E8A-4147-A177-3AD203B41FA5}">
                      <a16:colId xmlns:a16="http://schemas.microsoft.com/office/drawing/2014/main" val="20000"/>
                    </a:ext>
                  </a:extLst>
                </a:gridCol>
                <a:gridCol w="4551468">
                  <a:extLst>
                    <a:ext uri="{9D8B030D-6E8A-4147-A177-3AD203B41FA5}">
                      <a16:colId xmlns:a16="http://schemas.microsoft.com/office/drawing/2014/main" val="20001"/>
                    </a:ext>
                  </a:extLst>
                </a:gridCol>
              </a:tblGrid>
              <a:tr h="325438">
                <a:tc>
                  <a:txBody>
                    <a:bodyPr/>
                    <a:lstStyle/>
                    <a:p>
                      <a:pPr algn="ctr"/>
                      <a:r>
                        <a:rPr lang="fr-FR" sz="1600" b="1" dirty="0">
                          <a:solidFill>
                            <a:srgbClr val="000000"/>
                          </a:solidFill>
                          <a:effectLst/>
                          <a:latin typeface="Calibri" panose="020F0502020204030204" pitchFamily="34" charset="0"/>
                          <a:ea typeface="Times New Roman" panose="02020603050405020304" pitchFamily="18" charset="0"/>
                        </a:rPr>
                        <a:t>M10 </a:t>
                      </a:r>
                      <a:r>
                        <a:rPr lang="en-FR" sz="1600" b="1" dirty="0">
                          <a:solidFill>
                            <a:srgbClr val="000000"/>
                          </a:solidFill>
                          <a:effectLst/>
                          <a:latin typeface="Calibri" panose="020F0502020204030204" pitchFamily="34" charset="0"/>
                          <a:ea typeface="Times New Roman" panose="02020603050405020304" pitchFamily="18" charset="0"/>
                        </a:rPr>
                        <a:t>MONTPELLIE</a:t>
                      </a:r>
                      <a:r>
                        <a:rPr lang="en-US" sz="1600" b="1" dirty="0">
                          <a:solidFill>
                            <a:srgbClr val="000000"/>
                          </a:solidFill>
                          <a:effectLst/>
                          <a:latin typeface="Calibri" panose="020F0502020204030204" pitchFamily="34" charset="0"/>
                          <a:ea typeface="Times New Roman" panose="02020603050405020304" pitchFamily="18" charset="0"/>
                        </a:rPr>
                        <a:t>R</a:t>
                      </a:r>
                    </a:p>
                    <a:p>
                      <a:pPr algn="l"/>
                      <a:r>
                        <a:rPr lang="fr-FR" sz="1600" b="1" kern="1200" dirty="0">
                          <a:solidFill>
                            <a:schemeClr val="bg1"/>
                          </a:solidFill>
                          <a:effectLst/>
                          <a:latin typeface="Calibri" panose="020F0502020204030204" pitchFamily="34" charset="0"/>
                          <a:ea typeface="+mn-ea"/>
                          <a:cs typeface="Calibri" panose="020F0502020204030204" pitchFamily="34" charset="0"/>
                        </a:rPr>
                        <a:t>20/05/202424/05/2024</a:t>
                      </a:r>
                      <a:r>
                        <a:rPr lang="en-FR" sz="1600" b="1" dirty="0">
                          <a:solidFill>
                            <a:schemeClr val="bg1"/>
                          </a:solidFill>
                          <a:effectLst/>
                          <a:latin typeface="Calibri" panose="020F0502020204030204" pitchFamily="34" charset="0"/>
                          <a:cs typeface="Calibri" panose="020F0502020204030204" pitchFamily="34" charset="0"/>
                        </a:rPr>
                        <a:t> </a:t>
                      </a:r>
                      <a:endParaRPr lang="en-FR"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txBody>
                  <a:tcPr marL="114300" marR="11430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99CCFF"/>
                    </a:solidFill>
                  </a:tcPr>
                </a:tc>
                <a:tc>
                  <a:txBody>
                    <a:bodyPr/>
                    <a:lstStyle/>
                    <a:p>
                      <a:pPr algn="ctr"/>
                      <a:r>
                        <a:rPr lang="en-FR" sz="1600" b="1" i="1" kern="1200" dirty="0">
                          <a:solidFill>
                            <a:schemeClr val="bg1"/>
                          </a:solidFill>
                          <a:effectLst/>
                          <a:latin typeface="Calibri" panose="020F0502020204030204" pitchFamily="34" charset="0"/>
                          <a:ea typeface="+mn-ea"/>
                          <a:cs typeface="Calibri" panose="020F0502020204030204" pitchFamily="34" charset="0"/>
                        </a:rPr>
                        <a:t>Control Of Biological Systems: </a:t>
                      </a:r>
                    </a:p>
                    <a:p>
                      <a:pPr algn="ctr"/>
                      <a:r>
                        <a:rPr lang="en-FR" sz="1600" b="1" i="1" kern="1200" dirty="0">
                          <a:solidFill>
                            <a:schemeClr val="bg1"/>
                          </a:solidFill>
                          <a:effectLst/>
                          <a:latin typeface="Calibri" panose="020F0502020204030204" pitchFamily="34" charset="0"/>
                          <a:ea typeface="+mn-ea"/>
                          <a:cs typeface="Calibri" panose="020F0502020204030204" pitchFamily="34" charset="0"/>
                        </a:rPr>
                        <a:t>From The Cell To The Environment</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9" name="AutoShape 2"/>
          <p:cNvSpPr>
            <a:spLocks noChangeArrowheads="1"/>
          </p:cNvSpPr>
          <p:nvPr/>
        </p:nvSpPr>
        <p:spPr bwMode="auto">
          <a:xfrm>
            <a:off x="4260850" y="4214913"/>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pic>
        <p:nvPicPr>
          <p:cNvPr id="16" name="Image 15">
            <a:extLst>
              <a:ext uri="{FF2B5EF4-FFF2-40B4-BE49-F238E27FC236}">
                <a16:creationId xmlns:a16="http://schemas.microsoft.com/office/drawing/2014/main" id="{EDF2F18C-0DC2-C14B-B689-C8DDA76559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7" name="Picture 2" descr="IEEE Control Systems Society Logo SPOT">
            <a:extLst>
              <a:ext uri="{FF2B5EF4-FFF2-40B4-BE49-F238E27FC236}">
                <a16:creationId xmlns:a16="http://schemas.microsoft.com/office/drawing/2014/main" id="{7A2F39FB-2344-F34E-BBB4-415DCF72A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3" descr="Denis DOCHAIN | Université Catholique de Louvain - UCLouvain,  Louvain-la-Neuve | UCLouvain | Institute of Information and Communication  Technologies, Electronics and Applied Mathematics | Research profile">
            <a:hlinkClick r:id="rId6"/>
            <a:extLst>
              <a:ext uri="{FF2B5EF4-FFF2-40B4-BE49-F238E27FC236}">
                <a16:creationId xmlns:a16="http://schemas.microsoft.com/office/drawing/2014/main" id="{96C81B53-622B-B84B-B985-608D2D0C4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792" y="2243899"/>
            <a:ext cx="1385580" cy="13855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BD69F5-17AC-0A4B-97BD-702AD738A7B2}"/>
              </a:ext>
            </a:extLst>
          </p:cNvPr>
          <p:cNvSpPr/>
          <p:nvPr/>
        </p:nvSpPr>
        <p:spPr>
          <a:xfrm>
            <a:off x="-356959" y="3739717"/>
            <a:ext cx="3778250" cy="507831"/>
          </a:xfrm>
          <a:prstGeom prst="rect">
            <a:avLst/>
          </a:prstGeom>
        </p:spPr>
        <p:txBody>
          <a:bodyPr>
            <a:spAutoFit/>
          </a:bodyPr>
          <a:lstStyle/>
          <a:p>
            <a:pPr algn="ctr" defTabSz="214313" eaLnBrk="0" hangingPunct="0"/>
            <a:r>
              <a:rPr lang="en-US" sz="1000" b="1" dirty="0">
                <a:latin typeface="Calibri" panose="020F0502020204030204" pitchFamily="34" charset="0"/>
                <a:ea typeface="Times New Roman" panose="02020603050405020304" pitchFamily="18" charset="0"/>
                <a:cs typeface="Calibri" panose="020F0502020204030204" pitchFamily="34" charset="0"/>
              </a:rPr>
              <a:t>Denis </a:t>
            </a:r>
            <a:r>
              <a:rPr lang="en-US" sz="1000" b="1" dirty="0" err="1">
                <a:latin typeface="Calibri" panose="020F0502020204030204" pitchFamily="34" charset="0"/>
                <a:ea typeface="Times New Roman" panose="02020603050405020304" pitchFamily="18" charset="0"/>
                <a:cs typeface="Calibri" panose="020F0502020204030204" pitchFamily="34" charset="0"/>
              </a:rPr>
              <a:t>Dochain</a:t>
            </a:r>
            <a:r>
              <a:rPr lang="en-US" sz="1000" b="1" dirty="0">
                <a:latin typeface="Calibri" panose="020F0502020204030204" pitchFamily="34" charset="0"/>
                <a:ea typeface="Times New Roman" panose="02020603050405020304" pitchFamily="18" charset="0"/>
                <a:cs typeface="Calibri" panose="020F0502020204030204" pitchFamily="34" charset="0"/>
              </a:rPr>
              <a:t>, </a:t>
            </a:r>
          </a:p>
          <a:p>
            <a:pPr algn="ctr" defTabSz="214313" eaLnBrk="0" hangingPunct="0"/>
            <a:r>
              <a:rPr lang="en-US" sz="900" dirty="0" err="1">
                <a:latin typeface="Calibri" panose="020F0502020204030204" pitchFamily="34" charset="0"/>
                <a:ea typeface="Times New Roman" panose="02020603050405020304" pitchFamily="18" charset="0"/>
                <a:cs typeface="Calibri" panose="020F0502020204030204" pitchFamily="34" charset="0"/>
              </a:rPr>
              <a:t>UCLouvain</a:t>
            </a:r>
            <a:r>
              <a:rPr lang="en-US" sz="900" dirty="0">
                <a:latin typeface="Calibri" panose="020F0502020204030204" pitchFamily="34" charset="0"/>
                <a:ea typeface="Times New Roman" panose="02020603050405020304" pitchFamily="18" charset="0"/>
                <a:cs typeface="Calibri" panose="020F0502020204030204" pitchFamily="34" charset="0"/>
              </a:rPr>
              <a:t>, Belgium</a:t>
            </a:r>
            <a:r>
              <a:rPr lang="en-FR" sz="900" dirty="0">
                <a:latin typeface="Calibri" panose="020F0502020204030204" pitchFamily="34" charset="0"/>
                <a:cs typeface="Calibri" panose="020F0502020204030204" pitchFamily="34" charset="0"/>
              </a:rPr>
              <a:t> </a:t>
            </a:r>
            <a:r>
              <a:rPr lang="en-US" sz="900" dirty="0">
                <a:latin typeface="Calibri" panose="020F0502020204030204" pitchFamily="34" charset="0"/>
                <a:cs typeface="Calibri" panose="020F0502020204030204" pitchFamily="34" charset="0"/>
              </a:rPr>
              <a:t>  </a:t>
            </a:r>
            <a:br>
              <a:rPr lang="en-US" sz="900" dirty="0">
                <a:latin typeface="Calibri" pitchFamily="34" charset="0"/>
              </a:rPr>
            </a:br>
            <a:r>
              <a:rPr lang="en-GB" dirty="0">
                <a:solidFill>
                  <a:srgbClr val="FFFF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http://perso.uclouvain.be/denis.dochain/</a:t>
            </a:r>
            <a:endParaRPr lang="fr-FR" dirty="0">
              <a:solidFill>
                <a:srgbClr val="FFFF00"/>
              </a:solidFill>
              <a:latin typeface="Calibri" panose="020F0502020204030204" pitchFamily="34" charset="0"/>
              <a:cs typeface="Calibri" panose="020F0502020204030204" pitchFamily="34" charset="0"/>
            </a:endParaRPr>
          </a:p>
        </p:txBody>
      </p:sp>
      <p:sp>
        <p:nvSpPr>
          <p:cNvPr id="20" name="ZoneTexte 1">
            <a:extLst>
              <a:ext uri="{FF2B5EF4-FFF2-40B4-BE49-F238E27FC236}">
                <a16:creationId xmlns:a16="http://schemas.microsoft.com/office/drawing/2014/main" id="{0F00E080-3575-C64F-87AE-C281C0A4BED2}"/>
              </a:ext>
            </a:extLst>
          </p:cNvPr>
          <p:cNvSpPr txBox="1"/>
          <p:nvPr/>
        </p:nvSpPr>
        <p:spPr>
          <a:xfrm>
            <a:off x="3421291" y="2431667"/>
            <a:ext cx="3950716" cy="1569660"/>
          </a:xfrm>
          <a:prstGeom prst="rect">
            <a:avLst/>
          </a:prstGeom>
          <a:noFill/>
        </p:spPr>
        <p:txBody>
          <a:bodyPr wrap="square" rtlCol="0">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just"/>
            <a:r>
              <a:rPr lang="fr-FR" sz="1200" b="1" dirty="0" err="1">
                <a:solidFill>
                  <a:srgbClr val="FFC000"/>
                </a:solidFill>
                <a:latin typeface="Calibri" pitchFamily="34" charset="0"/>
              </a:rPr>
              <a:t>Aim</a:t>
            </a:r>
            <a:r>
              <a:rPr lang="fr-FR" sz="1200" b="1" dirty="0">
                <a:solidFill>
                  <a:srgbClr val="FFC000"/>
                </a:solidFill>
                <a:latin typeface="Calibri" pitchFamily="34" charset="0"/>
              </a:rPr>
              <a:t> of the course</a:t>
            </a:r>
            <a:r>
              <a:rPr lang="fr-FR" sz="1200" dirty="0">
                <a:solidFill>
                  <a:srgbClr val="FFC000"/>
                </a:solidFill>
                <a:latin typeface="Calibri" pitchFamily="34" charset="0"/>
              </a:rPr>
              <a:t> </a:t>
            </a:r>
          </a:p>
          <a:p>
            <a:pPr algn="just"/>
            <a:endParaRPr lang="fr-FR" sz="1200" dirty="0">
              <a:solidFill>
                <a:srgbClr val="FFC000"/>
              </a:solidFill>
              <a:latin typeface="Calibri" pitchFamily="34" charset="0"/>
            </a:endParaRPr>
          </a:p>
          <a:p>
            <a:pPr algn="just"/>
            <a:r>
              <a:rPr lang="en-FR" sz="1200" dirty="0">
                <a:effectLst/>
                <a:latin typeface="Calibri" panose="020F0502020204030204" pitchFamily="34" charset="0"/>
                <a:ea typeface="Times New Roman" panose="02020603050405020304" pitchFamily="18" charset="0"/>
                <a:cs typeface="Calibri" panose="020F0502020204030204" pitchFamily="34" charset="0"/>
              </a:rPr>
              <a:t>The objective of this course is to give an introduction and cover recent aspects of dynamical modeling, monitoring and control of biological systems, including introduction to the metabolic engineering (the cell level), and modeling of ecological and epidemiological systems (the environmental level).</a:t>
            </a:r>
            <a:r>
              <a:rPr lang="en-FR" sz="1200" dirty="0">
                <a:effectLst/>
                <a:latin typeface="Calibri" panose="020F0502020204030204" pitchFamily="34" charset="0"/>
                <a:cs typeface="Calibri" panose="020F0502020204030204" pitchFamily="34" charset="0"/>
              </a:rPr>
              <a:t> </a:t>
            </a:r>
            <a:endParaRPr lang="fr-FR" sz="1200" dirty="0">
              <a:solidFill>
                <a:srgbClr val="FFC00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93E5321-1C8A-484F-B3A1-D9F44F576061}"/>
              </a:ext>
            </a:extLst>
          </p:cNvPr>
          <p:cNvSpPr txBox="1"/>
          <p:nvPr/>
        </p:nvSpPr>
        <p:spPr>
          <a:xfrm>
            <a:off x="378617" y="4520896"/>
            <a:ext cx="6804027" cy="6001643"/>
          </a:xfrm>
          <a:prstGeom prst="rect">
            <a:avLst/>
          </a:prstGeom>
          <a:noFill/>
        </p:spPr>
        <p:txBody>
          <a:bodyPr wrap="square" rtlCol="0">
            <a:spAutoFit/>
          </a:bodyPr>
          <a:lstStyle/>
          <a:p>
            <a:r>
              <a:rPr lang="en-FR" sz="1200" b="1" dirty="0">
                <a:solidFill>
                  <a:schemeClr val="tx2"/>
                </a:solidFill>
                <a:latin typeface="Calibri" panose="020F0502020204030204" pitchFamily="34" charset="0"/>
                <a:cs typeface="Calibri" panose="020F0502020204030204" pitchFamily="34" charset="0"/>
              </a:rPr>
              <a:t>The course will cover the following themes:</a:t>
            </a:r>
          </a:p>
          <a:p>
            <a:r>
              <a:rPr lang="en-FR" sz="1200" b="1" i="1" dirty="0">
                <a:latin typeface="Calibri" panose="020F0502020204030204" pitchFamily="34" charset="0"/>
                <a:cs typeface="Calibri" panose="020F0502020204030204" pitchFamily="34" charset="0"/>
              </a:rPr>
              <a:t>Dynamical modeling of biological systems:</a:t>
            </a:r>
            <a:r>
              <a:rPr lang="en-FR" sz="1200" dirty="0">
                <a:latin typeface="Calibri" panose="020F0502020204030204" pitchFamily="34" charset="0"/>
                <a:cs typeface="Calibri" panose="020F0502020204030204" pitchFamily="34" charset="0"/>
              </a:rPr>
              <a:t> the notion of reaction networks and mass balance modeling will be introduced as a central concept to build a general dynamical model for biological systems. It will be used to model the biological system at the level of the cell (via the notions of metabolic engineering) up to the interaction mechanisms among different species (by considering microbial ecology notions). </a:t>
            </a:r>
          </a:p>
          <a:p>
            <a:r>
              <a:rPr lang="en-FR" sz="1200" dirty="0">
                <a:latin typeface="Calibri" panose="020F0502020204030204" pitchFamily="34" charset="0"/>
                <a:cs typeface="Calibri" panose="020F0502020204030204" pitchFamily="34" charset="0"/>
              </a:rPr>
              <a:t>The model will cover both homogeneous conditions, known as stirred conditions in reactors for instance (described by ODE’s (ordinary differential equations)) and non-homogeneous ones, encountered, e.g. in non-completely mixed reactors, such as plug flow and diffusion based conditions in reactors, as well as population balance models that describe the distribution of age or mass of the cells (described by P(I)DE’s (partial (integral) differential equations)). </a:t>
            </a:r>
          </a:p>
          <a:p>
            <a:r>
              <a:rPr lang="en-FR" sz="1200" dirty="0">
                <a:latin typeface="Calibri" panose="020F0502020204030204" pitchFamily="34" charset="0"/>
                <a:cs typeface="Calibri" panose="020F0502020204030204" pitchFamily="34" charset="0"/>
              </a:rPr>
              <a:t>Mathematical concepts of the general dynamical model, including reaction invariant, model reduction and stability will be studied in details.</a:t>
            </a:r>
          </a:p>
          <a:p>
            <a:r>
              <a:rPr lang="en-FR" sz="1200" dirty="0">
                <a:latin typeface="Calibri" panose="020F0502020204030204" pitchFamily="34" charset="0"/>
                <a:cs typeface="Calibri" panose="020F0502020204030204" pitchFamily="34" charset="0"/>
              </a:rPr>
              <a:t>The course will also cover the identification of bioprocess models (including the structural and practical model identifiability, and the design of optimal experiments for parameter estimation). It will also address simulation issues related to PDE models and the use of reduction methods for this type of models.</a:t>
            </a:r>
          </a:p>
          <a:p>
            <a:r>
              <a:rPr lang="en-FR" sz="1200" dirty="0">
                <a:latin typeface="Calibri" panose="020F0502020204030204" pitchFamily="34" charset="0"/>
                <a:cs typeface="Calibri" panose="020F0502020204030204" pitchFamily="34" charset="0"/>
              </a:rPr>
              <a:t>The microscopic dimension of the biological will be considered via metabolic engineering concepts in order to address the cell level of the biological system. </a:t>
            </a:r>
          </a:p>
          <a:p>
            <a:r>
              <a:rPr lang="en-FR" sz="1200" dirty="0">
                <a:latin typeface="Calibri" panose="020F0502020204030204" pitchFamily="34" charset="0"/>
                <a:cs typeface="Calibri" panose="020F0502020204030204" pitchFamily="34" charset="0"/>
              </a:rPr>
              <a:t>At the other end of the scale, (microbial) ecology and epidemiology concepts will be formalized via different modelling approach covering prey-predator and SIR models or the competitive exclusion principle.</a:t>
            </a:r>
          </a:p>
          <a:p>
            <a:r>
              <a:rPr lang="en-FR" sz="1200" dirty="0">
                <a:latin typeface="Calibri" panose="020F0502020204030204" pitchFamily="34" charset="0"/>
                <a:cs typeface="Calibri" panose="020F0502020204030204" pitchFamily="34" charset="0"/>
              </a:rPr>
              <a:t>In both cases, the link with key properties of reaction system models will be emphasized.</a:t>
            </a:r>
          </a:p>
          <a:p>
            <a:r>
              <a:rPr lang="en-FR" sz="1200" dirty="0">
                <a:latin typeface="Calibri" panose="020F0502020204030204" pitchFamily="34" charset="0"/>
                <a:cs typeface="Calibri" panose="020F0502020204030204" pitchFamily="34" charset="0"/>
              </a:rPr>
              <a:t> </a:t>
            </a:r>
            <a:r>
              <a:rPr lang="en-FR" sz="1200" b="1" i="1" dirty="0">
                <a:latin typeface="Calibri" panose="020F0502020204030204" pitchFamily="34" charset="0"/>
                <a:cs typeface="Calibri" panose="020F0502020204030204" pitchFamily="34" charset="0"/>
              </a:rPr>
              <a:t>Monitoring:</a:t>
            </a:r>
            <a:r>
              <a:rPr lang="en-FR" sz="1200" dirty="0">
                <a:latin typeface="Calibri" panose="020F0502020204030204" pitchFamily="34" charset="0"/>
                <a:cs typeface="Calibri" panose="020F0502020204030204" pitchFamily="34" charset="0"/>
              </a:rPr>
              <a:t> this part of the course will be dedicated to the design applications of state observers (Luenberger observers, Kalman filters, asymptotic observers, finite-time converging observers, …) and parameter estimation algorithms (in particular to estimate reaction rates and yield coefficients), that take advantage of the specific structural properties of the biological system models.</a:t>
            </a:r>
          </a:p>
          <a:p>
            <a:r>
              <a:rPr lang="en-FR" sz="1200" dirty="0">
                <a:latin typeface="Calibri" panose="020F0502020204030204" pitchFamily="34" charset="0"/>
                <a:cs typeface="Calibri" panose="020F0502020204030204" pitchFamily="34" charset="0"/>
              </a:rPr>
              <a:t> </a:t>
            </a:r>
            <a:r>
              <a:rPr lang="en-FR" sz="1200" b="1" i="1" dirty="0">
                <a:latin typeface="Calibri" panose="020F0502020204030204" pitchFamily="34" charset="0"/>
                <a:cs typeface="Calibri" panose="020F0502020204030204" pitchFamily="34" charset="0"/>
              </a:rPr>
              <a:t>Control:</a:t>
            </a:r>
            <a:r>
              <a:rPr lang="en-FR" sz="1200" dirty="0">
                <a:latin typeface="Calibri" panose="020F0502020204030204" pitchFamily="34" charset="0"/>
                <a:cs typeface="Calibri" panose="020F0502020204030204" pitchFamily="34" charset="0"/>
              </a:rPr>
              <a:t> the course will emphasize optimal control and (adaptive) linearizing control (including adaptive extremum seeking). The choice of these control approaches will be motivated in the context of biosystem applications.</a:t>
            </a:r>
          </a:p>
          <a:p>
            <a:r>
              <a:rPr lang="en-FR" sz="1200" dirty="0">
                <a:latin typeface="Calibri" panose="020F0502020204030204" pitchFamily="34" charset="0"/>
                <a:cs typeface="Calibri" panose="020F0502020204030204" pitchFamily="34" charset="0"/>
              </a:rPr>
              <a:t> Several practical applications will be used to illustrate the techniques and principles covered in this course. Examples will include biological systems from the food industry and the pharmaceutical industry to the environment and the (waste) water treatment. Computer hands-out exercices will be integrated in the course.</a:t>
            </a:r>
          </a:p>
        </p:txBody>
      </p:sp>
    </p:spTree>
    <p:extLst>
      <p:ext uri="{BB962C8B-B14F-4D97-AF65-F5344CB8AC3E}">
        <p14:creationId xmlns:p14="http://schemas.microsoft.com/office/powerpoint/2010/main" val="286868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2230066289"/>
              </p:ext>
            </p:extLst>
          </p:nvPr>
        </p:nvGraphicFramePr>
        <p:xfrm>
          <a:off x="96962" y="1508554"/>
          <a:ext cx="7367337" cy="498475"/>
        </p:xfrm>
        <a:graphic>
          <a:graphicData uri="http://schemas.openxmlformats.org/drawingml/2006/table">
            <a:tbl>
              <a:tblPr/>
              <a:tblGrid>
                <a:gridCol w="2277305">
                  <a:extLst>
                    <a:ext uri="{9D8B030D-6E8A-4147-A177-3AD203B41FA5}">
                      <a16:colId xmlns:a16="http://schemas.microsoft.com/office/drawing/2014/main" val="20000"/>
                    </a:ext>
                  </a:extLst>
                </a:gridCol>
                <a:gridCol w="5090032">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M11 – LEUVEN</a:t>
                      </a:r>
                    </a:p>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27/05/2024-31/05/2024</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solidFill>
                  </a:tcPr>
                </a:tc>
                <a:tc>
                  <a:txBody>
                    <a:bodyPr/>
                    <a:lstStyle/>
                    <a:p>
                      <a:pPr algn="ctr">
                        <a:spcAft>
                          <a:spcPts val="0"/>
                        </a:spcAft>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Formal Methods in Control Design: </a:t>
                      </a:r>
                      <a:b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Abstraction, Optimization, and Data-driven Approaches  </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9" name="AutoShape 2"/>
          <p:cNvSpPr>
            <a:spLocks noChangeArrowheads="1"/>
          </p:cNvSpPr>
          <p:nvPr/>
        </p:nvSpPr>
        <p:spPr bwMode="auto">
          <a:xfrm>
            <a:off x="4260850" y="4214913"/>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1" name="Rectangle 20">
            <a:extLst>
              <a:ext uri="{FF2B5EF4-FFF2-40B4-BE49-F238E27FC236}">
                <a16:creationId xmlns:a16="http://schemas.microsoft.com/office/drawing/2014/main" id="{57719CC9-2104-0340-9A2C-C0D2DFDD370D}"/>
              </a:ext>
            </a:extLst>
          </p:cNvPr>
          <p:cNvSpPr/>
          <p:nvPr/>
        </p:nvSpPr>
        <p:spPr>
          <a:xfrm>
            <a:off x="886138" y="3732080"/>
            <a:ext cx="3058659" cy="861774"/>
          </a:xfrm>
          <a:prstGeom prst="rect">
            <a:avLst/>
          </a:prstGeom>
        </p:spPr>
        <p:txBody>
          <a:bodyPr wrap="square">
            <a:spAutoFit/>
          </a:bodyPr>
          <a:lstStyle/>
          <a:p>
            <a:pPr algn="ctr">
              <a:spcAft>
                <a:spcPts val="0"/>
              </a:spcAft>
            </a:pPr>
            <a:r>
              <a:rPr lang="en-US"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Calin</a:t>
            </a:r>
            <a:r>
              <a:rPr lang="en-US"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 Belta</a:t>
            </a:r>
            <a:endParaRPr lang="fr-FR" sz="1400" dirty="0">
              <a:solidFill>
                <a:schemeClr val="bg2">
                  <a:lumMod val="20000"/>
                  <a:lumOff val="80000"/>
                </a:schemeClr>
              </a:solidFill>
              <a:latin typeface="Calibri" panose="020F0502020204030204" pitchFamily="34" charset="0"/>
              <a:ea typeface="Times New Roman" panose="02020603050405020304" pitchFamily="18" charset="0"/>
            </a:endParaRPr>
          </a:p>
          <a:p>
            <a:pPr algn="ctr">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Boston University</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http://sites.bu.edu/hyness/calin/</a:t>
            </a:r>
          </a:p>
          <a:p>
            <a:pPr algn="ctr">
              <a:spcAft>
                <a:spcPts val="0"/>
              </a:spcAft>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
            <a:extLst>
              <a:ext uri="{FF2B5EF4-FFF2-40B4-BE49-F238E27FC236}">
                <a16:creationId xmlns:a16="http://schemas.microsoft.com/office/drawing/2014/main" id="{C0ABFE19-60C4-7A46-82EB-F7D58B9D6C81}"/>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800271" y="2127253"/>
            <a:ext cx="1201828" cy="152845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6" descr="Screen Shot 2017-06-19 at 2.34.31 PM.png">
            <a:extLst>
              <a:ext uri="{FF2B5EF4-FFF2-40B4-BE49-F238E27FC236}">
                <a16:creationId xmlns:a16="http://schemas.microsoft.com/office/drawing/2014/main" id="{17A844E7-3150-2143-A870-DCE9C9CAF0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80426" y="6929052"/>
            <a:ext cx="789301" cy="1184936"/>
          </a:xfrm>
          <a:prstGeom prst="rect">
            <a:avLst/>
          </a:prstGeom>
        </p:spPr>
      </p:pic>
      <p:pic>
        <p:nvPicPr>
          <p:cNvPr id="27" name="Image 26">
            <a:extLst>
              <a:ext uri="{FF2B5EF4-FFF2-40B4-BE49-F238E27FC236}">
                <a16:creationId xmlns:a16="http://schemas.microsoft.com/office/drawing/2014/main" id="{69B0D4BD-FF38-3048-A0E5-DAFC8A789E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86306" y="2117269"/>
            <a:ext cx="1201828" cy="1545626"/>
          </a:xfrm>
          <a:prstGeom prst="rect">
            <a:avLst/>
          </a:prstGeom>
        </p:spPr>
      </p:pic>
      <p:sp>
        <p:nvSpPr>
          <p:cNvPr id="28" name="Rectangle 27">
            <a:extLst>
              <a:ext uri="{FF2B5EF4-FFF2-40B4-BE49-F238E27FC236}">
                <a16:creationId xmlns:a16="http://schemas.microsoft.com/office/drawing/2014/main" id="{BD4969A3-FF17-1947-A9D1-9C3C79A7AE03}"/>
              </a:ext>
            </a:extLst>
          </p:cNvPr>
          <p:cNvSpPr/>
          <p:nvPr/>
        </p:nvSpPr>
        <p:spPr>
          <a:xfrm>
            <a:off x="3780631" y="3738947"/>
            <a:ext cx="3058659" cy="861774"/>
          </a:xfrm>
          <a:prstGeom prst="rect">
            <a:avLst/>
          </a:prstGeom>
        </p:spPr>
        <p:txBody>
          <a:bodyPr wrap="square">
            <a:spAutoFit/>
          </a:bodyPr>
          <a:lstStyle/>
          <a:p>
            <a:pPr algn="ctr">
              <a:spcAft>
                <a:spcPts val="0"/>
              </a:spcAft>
            </a:pP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Antoine Girard</a:t>
            </a:r>
            <a:endParaRPr lang="fr-FR" sz="1400" dirty="0">
              <a:solidFill>
                <a:schemeClr val="bg2">
                  <a:lumMod val="20000"/>
                  <a:lumOff val="80000"/>
                </a:schemeClr>
              </a:solidFill>
              <a:latin typeface="Calibri" panose="020F0502020204030204" pitchFamily="34" charset="0"/>
              <a:ea typeface="Times New Roman" panose="02020603050405020304" pitchFamily="18" charset="0"/>
            </a:endParaRPr>
          </a:p>
          <a:p>
            <a:pPr algn="ctr">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CNRS</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https://sites.google.com/site/antoinesgirard/</a:t>
            </a:r>
          </a:p>
          <a:p>
            <a:pPr algn="ctr">
              <a:spcAft>
                <a:spcPts val="0"/>
              </a:spcAft>
            </a:pPr>
            <a:endPar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FA3116C4-D788-8F48-AC41-94D6384DAB6A}"/>
              </a:ext>
            </a:extLst>
          </p:cNvPr>
          <p:cNvSpPr/>
          <p:nvPr/>
        </p:nvSpPr>
        <p:spPr>
          <a:xfrm>
            <a:off x="89377" y="4457902"/>
            <a:ext cx="7315200" cy="2631490"/>
          </a:xfrm>
          <a:prstGeom prst="rect">
            <a:avLst/>
          </a:prstGeom>
        </p:spPr>
        <p:txBody>
          <a:bodyPr wrap="square">
            <a:spAutoFit/>
          </a:bodyPr>
          <a:lstStyle/>
          <a:p>
            <a:pPr algn="just">
              <a:spcAft>
                <a:spcPts val="0"/>
              </a:spcAft>
            </a:pPr>
            <a:r>
              <a:rPr lang="en-US" sz="1100" dirty="0">
                <a:latin typeface="Calibri" panose="020F0502020204030204" pitchFamily="34" charset="0"/>
                <a:ea typeface="Times New Roman" panose="02020603050405020304" pitchFamily="18" charset="0"/>
                <a:cs typeface="Times New Roman" panose="02020603050405020304" pitchFamily="18" charset="0"/>
              </a:rPr>
              <a:t> </a:t>
            </a:r>
            <a:r>
              <a:rPr lang="en-US" sz="1100" b="1" dirty="0">
                <a:solidFill>
                  <a:srgbClr val="FFC000"/>
                </a:solidFill>
                <a:latin typeface="Calibri" panose="020F0502020204030204" pitchFamily="34" charset="0"/>
                <a:ea typeface="Times New Roman" panose="02020603050405020304" pitchFamily="18" charset="0"/>
              </a:rPr>
              <a:t>Summary of the course</a:t>
            </a:r>
            <a:endParaRPr lang="fr-FR" sz="1100" dirty="0">
              <a:solidFill>
                <a:srgbClr val="FFC000"/>
              </a:solidFill>
              <a:latin typeface="Calibri" panose="020F0502020204030204" pitchFamily="34" charset="0"/>
              <a:ea typeface="Times New Roman" panose="02020603050405020304" pitchFamily="18" charset="0"/>
            </a:endParaRPr>
          </a:p>
          <a:p>
            <a:pPr algn="just"/>
            <a:r>
              <a:rPr lang="en-US" sz="1100" dirty="0">
                <a:latin typeface="Calibri" charset="0"/>
                <a:ea typeface="Calibri" charset="0"/>
                <a:cs typeface="Calibri" charset="0"/>
              </a:rPr>
              <a:t>In control theory, complicated dynamics such as systems of (nonlinear) differential equations are mostly controlled to achieve stability and to optimize a cost.  In formal synthesis, simple systems such as finite state transition graphs modeling computer programs or digital circuits are controlled from specifications such as safety, liveness, or richer requirements expressed as formulas of temporal logics. With the development and integration of cyber physical and safety critical systems, there is an increasing need for computational tools for controlling complex systems from rich, temporal logic specifications. The main objective of this course is to present formal methods in control design. We will first present abstraction-based approaches. We will show how continuous dynamics can be formally related (using simulations, </a:t>
            </a:r>
            <a:r>
              <a:rPr lang="en-US" sz="1100" dirty="0" err="1">
                <a:latin typeface="Calibri" charset="0"/>
                <a:ea typeface="Calibri" charset="0"/>
                <a:cs typeface="Calibri" charset="0"/>
              </a:rPr>
              <a:t>bisimulations</a:t>
            </a:r>
            <a:r>
              <a:rPr lang="en-US" sz="1100" dirty="0">
                <a:latin typeface="Calibri" charset="0"/>
                <a:ea typeface="Calibri" charset="0"/>
                <a:cs typeface="Calibri" charset="0"/>
              </a:rPr>
              <a:t>, approximate </a:t>
            </a:r>
            <a:r>
              <a:rPr lang="en-US" sz="1100" dirty="0" err="1">
                <a:latin typeface="Calibri" charset="0"/>
                <a:ea typeface="Calibri" charset="0"/>
                <a:cs typeface="Calibri" charset="0"/>
              </a:rPr>
              <a:t>bisimulations</a:t>
            </a:r>
            <a:r>
              <a:rPr lang="en-US" sz="1100" dirty="0">
                <a:latin typeface="Calibri" charset="0"/>
                <a:ea typeface="Calibri" charset="0"/>
                <a:cs typeface="Calibri" charset="0"/>
              </a:rPr>
              <a:t>) to finite abstractions, how finite models can be controlled from temporal logic specifications, and how controllers for the abstractions can be refined into control strategies for the original continuous systems. We will then teach two optimization-based approaches. In the first, we will show how a constrained optimal control problem for a dynamical system with temporal logic specifications can be mapped to (mixed integer) linear or quadratic programs. In the second, we will enforce stability and temporal logic specifications using control barrier functions (CBF) and control Lyapunov functions (CLF). Finally, we will focus on systems with uncertain or unknown dynamics and will show how techniques from adaptive control and reinforcement learning can be used to enforce temporal logic requirements. </a:t>
            </a:r>
          </a:p>
        </p:txBody>
      </p:sp>
      <p:sp>
        <p:nvSpPr>
          <p:cNvPr id="30" name="Rectangle 29">
            <a:extLst>
              <a:ext uri="{FF2B5EF4-FFF2-40B4-BE49-F238E27FC236}">
                <a16:creationId xmlns:a16="http://schemas.microsoft.com/office/drawing/2014/main" id="{28BCAD54-3A56-5C44-8D99-FFAC88E6A943}"/>
              </a:ext>
            </a:extLst>
          </p:cNvPr>
          <p:cNvSpPr/>
          <p:nvPr/>
        </p:nvSpPr>
        <p:spPr>
          <a:xfrm>
            <a:off x="41250" y="7187482"/>
            <a:ext cx="6304326" cy="3139321"/>
          </a:xfrm>
          <a:prstGeom prst="rect">
            <a:avLst/>
          </a:prstGeom>
        </p:spPr>
        <p:txBody>
          <a:bodyPr wrap="square">
            <a:spAutoFit/>
          </a:bodyPr>
          <a:lstStyle/>
          <a:p>
            <a:pPr algn="just">
              <a:spcAft>
                <a:spcPts val="0"/>
              </a:spcAft>
            </a:pPr>
            <a:r>
              <a:rPr lang="en-US" sz="1100" b="1" dirty="0">
                <a:solidFill>
                  <a:schemeClr val="tx2"/>
                </a:solidFill>
                <a:latin typeface="Calibri" panose="020F0502020204030204" pitchFamily="34" charset="0"/>
                <a:ea typeface="Times New Roman" panose="02020603050405020304" pitchFamily="18" charset="0"/>
              </a:rPr>
              <a:t>Outline</a:t>
            </a:r>
          </a:p>
          <a:p>
            <a:pPr marL="228600" indent="-228600" algn="just">
              <a:spcAft>
                <a:spcPts val="0"/>
              </a:spcAft>
              <a:buFont typeface="+mj-lt"/>
              <a:buAutoNum type="arabicPeriod"/>
            </a:pPr>
            <a:r>
              <a:rPr lang="en-US" sz="1100" dirty="0">
                <a:latin typeface="Calibri" panose="020F0502020204030204" pitchFamily="34" charset="0"/>
                <a:ea typeface="Times New Roman" panose="02020603050405020304" pitchFamily="18" charset="0"/>
              </a:rPr>
              <a:t>The need for formal methods in control design</a:t>
            </a:r>
            <a:endParaRPr lang="fr-FR" sz="1100" dirty="0">
              <a:latin typeface="Calibri" panose="020F0502020204030204" pitchFamily="34" charset="0"/>
              <a:ea typeface="Times New Roman" panose="02020603050405020304" pitchFamily="18" charset="0"/>
            </a:endParaRPr>
          </a:p>
          <a:p>
            <a:pPr marL="228600" indent="-228600" algn="just">
              <a:spcAft>
                <a:spcPts val="0"/>
              </a:spcAft>
              <a:buFont typeface="+mj-lt"/>
              <a:buAutoNum type="arabicPeriod"/>
            </a:pPr>
            <a:r>
              <a:rPr lang="en-US" sz="1100" dirty="0">
                <a:latin typeface="Calibri" panose="020F0502020204030204" pitchFamily="34" charset="0"/>
                <a:ea typeface="Times New Roman" panose="02020603050405020304" pitchFamily="18" charset="0"/>
              </a:rPr>
              <a:t>Systems, behaviors and relations among them</a:t>
            </a:r>
          </a:p>
          <a:p>
            <a:pPr marL="228600" indent="-228600" algn="just">
              <a:spcAft>
                <a:spcPts val="0"/>
              </a:spcAft>
              <a:buFont typeface="+mj-lt"/>
              <a:buAutoNum type="arabicPeriod"/>
            </a:pPr>
            <a:r>
              <a:rPr lang="en-US" sz="1100" dirty="0">
                <a:latin typeface="Calibri" panose="020F0502020204030204" pitchFamily="34" charset="0"/>
                <a:ea typeface="Times New Roman" panose="02020603050405020304" pitchFamily="18" charset="0"/>
              </a:rPr>
              <a:t>Abstractions of continuous systems</a:t>
            </a:r>
          </a:p>
          <a:p>
            <a:pPr lvl="1" algn="just">
              <a:spcAft>
                <a:spcPts val="0"/>
              </a:spcAft>
            </a:pPr>
            <a:r>
              <a:rPr lang="en-US" sz="1100" dirty="0">
                <a:latin typeface="Calibri" panose="020F0502020204030204" pitchFamily="34" charset="0"/>
                <a:ea typeface="Times New Roman" panose="02020603050405020304" pitchFamily="18" charset="0"/>
              </a:rPr>
              <a:t>3.1 Discrete abstractions: partition-based approaches, Lyapunov-based approaches, data-driven abstractions </a:t>
            </a:r>
          </a:p>
          <a:p>
            <a:pPr lvl="1" algn="just">
              <a:spcAft>
                <a:spcPts val="0"/>
              </a:spcAft>
            </a:pPr>
            <a:r>
              <a:rPr lang="en-US" sz="1100" dirty="0">
                <a:latin typeface="Calibri" panose="020F0502020204030204" pitchFamily="34" charset="0"/>
                <a:ea typeface="Times New Roman" panose="02020603050405020304" pitchFamily="18" charset="0"/>
              </a:rPr>
              <a:t>3.2 Continuous abstractions	</a:t>
            </a:r>
          </a:p>
          <a:p>
            <a:pPr marL="228600" indent="-228600" algn="just">
              <a:spcAft>
                <a:spcPts val="0"/>
              </a:spcAft>
              <a:buFont typeface="+mj-lt"/>
              <a:buAutoNum type="arabicPeriod"/>
            </a:pPr>
            <a:r>
              <a:rPr lang="en-US" sz="1100" dirty="0">
                <a:latin typeface="Calibri" panose="020F0502020204030204" pitchFamily="34" charset="0"/>
                <a:ea typeface="Times New Roman" panose="02020603050405020304" pitchFamily="18" charset="0"/>
              </a:rPr>
              <a:t>Abstraction-based controller synthesis </a:t>
            </a:r>
          </a:p>
          <a:p>
            <a:pPr lvl="1" algn="just">
              <a:spcAft>
                <a:spcPts val="0"/>
              </a:spcAft>
            </a:pPr>
            <a:r>
              <a:rPr lang="en-US" sz="1100" dirty="0">
                <a:latin typeface="Calibri" panose="020F0502020204030204" pitchFamily="34" charset="0"/>
                <a:ea typeface="Times New Roman" panose="02020603050405020304" pitchFamily="18" charset="0"/>
              </a:rPr>
              <a:t>4.1 Safety, reachability, attractivity specifications: fixed-point synthesis, quantitative and robust synthesis, compositional synthesis</a:t>
            </a:r>
          </a:p>
          <a:p>
            <a:pPr lvl="1" algn="just">
              <a:spcAft>
                <a:spcPts val="0"/>
              </a:spcAft>
            </a:pPr>
            <a:r>
              <a:rPr lang="en-US" sz="1100" dirty="0">
                <a:latin typeface="Calibri" panose="020F0502020204030204" pitchFamily="34" charset="0"/>
                <a:ea typeface="Times New Roman" panose="02020603050405020304" pitchFamily="18" charset="0"/>
              </a:rPr>
              <a:t>4.2 Linear temporal logic specifications: Finite temporal logic control, language-guided control systems, optimal temporal logic control</a:t>
            </a:r>
          </a:p>
          <a:p>
            <a:pPr marL="228600" indent="-228600" algn="just">
              <a:spcAft>
                <a:spcPts val="0"/>
              </a:spcAft>
              <a:buFont typeface="+mj-lt"/>
              <a:buAutoNum type="arabicPeriod"/>
            </a:pPr>
            <a:r>
              <a:rPr lang="en-US" sz="1100" dirty="0">
                <a:latin typeface="Calibri" panose="020F0502020204030204" pitchFamily="34" charset="0"/>
                <a:ea typeface="Times New Roman" panose="02020603050405020304" pitchFamily="18" charset="0"/>
              </a:rPr>
              <a:t>Optimization-based synthesis</a:t>
            </a:r>
          </a:p>
          <a:p>
            <a:pPr lvl="1" algn="just">
              <a:spcAft>
                <a:spcPts val="0"/>
              </a:spcAft>
            </a:pPr>
            <a:r>
              <a:rPr lang="en-US" sz="1100" dirty="0">
                <a:latin typeface="Calibri" panose="020F0502020204030204" pitchFamily="34" charset="0"/>
                <a:ea typeface="Times New Roman" panose="02020603050405020304" pitchFamily="18" charset="0"/>
              </a:rPr>
              <a:t>5.1 Synthesis based on temporal logic quantitative semantics</a:t>
            </a:r>
          </a:p>
          <a:p>
            <a:pPr lvl="1" algn="just">
              <a:spcAft>
                <a:spcPts val="0"/>
              </a:spcAft>
            </a:pPr>
            <a:r>
              <a:rPr lang="en-US" sz="1100" dirty="0">
                <a:latin typeface="Calibri" panose="020F0502020204030204" pitchFamily="34" charset="0"/>
                <a:ea typeface="Times New Roman" panose="02020603050405020304" pitchFamily="18" charset="0"/>
              </a:rPr>
              <a:t>5.2 Synthesis based on control barrier functions (CBF) and control Lyapunov functions (CLF)</a:t>
            </a:r>
            <a:endParaRPr lang="en-US" sz="1100" b="1" dirty="0">
              <a:latin typeface="Calibri" panose="020F0502020204030204" pitchFamily="34" charset="0"/>
              <a:ea typeface="Times New Roman" panose="02020603050405020304" pitchFamily="18" charset="0"/>
            </a:endParaRPr>
          </a:p>
          <a:p>
            <a:pPr algn="just">
              <a:spcAft>
                <a:spcPts val="0"/>
              </a:spcAft>
            </a:pPr>
            <a:r>
              <a:rPr lang="en-US" sz="1100" b="1" dirty="0">
                <a:latin typeface="Calibri" panose="020F0502020204030204" pitchFamily="34" charset="0"/>
                <a:ea typeface="Times New Roman" panose="02020603050405020304" pitchFamily="18" charset="0"/>
              </a:rPr>
              <a:t>6.     </a:t>
            </a:r>
            <a:r>
              <a:rPr lang="en-US" sz="1100" dirty="0">
                <a:latin typeface="Calibri" panose="020F0502020204030204" pitchFamily="34" charset="0"/>
                <a:ea typeface="Times New Roman" panose="02020603050405020304" pitchFamily="18" charset="0"/>
              </a:rPr>
              <a:t>Formal synthesis for systems with partially known and unknown dynamics</a:t>
            </a:r>
          </a:p>
          <a:p>
            <a:pPr lvl="1" algn="just">
              <a:spcAft>
                <a:spcPts val="0"/>
              </a:spcAft>
            </a:pPr>
            <a:r>
              <a:rPr lang="en-US" sz="1100" dirty="0">
                <a:latin typeface="Calibri" panose="020F0502020204030204" pitchFamily="34" charset="0"/>
                <a:ea typeface="Times New Roman" panose="02020603050405020304" pitchFamily="18" charset="0"/>
              </a:rPr>
              <a:t>5.1   Data-driven synthesis using CBF and CLF</a:t>
            </a:r>
          </a:p>
          <a:p>
            <a:pPr lvl="1" algn="just">
              <a:spcAft>
                <a:spcPts val="0"/>
              </a:spcAft>
            </a:pPr>
            <a:r>
              <a:rPr lang="en-US" sz="1100" dirty="0">
                <a:latin typeface="Calibri" panose="020F0502020204030204" pitchFamily="34" charset="0"/>
              </a:rPr>
              <a:t>5.2 Automata-based approaches to safe and interpretable reinforcement learning</a:t>
            </a:r>
          </a:p>
        </p:txBody>
      </p:sp>
      <p:pic>
        <p:nvPicPr>
          <p:cNvPr id="16" name="Image 15">
            <a:extLst>
              <a:ext uri="{FF2B5EF4-FFF2-40B4-BE49-F238E27FC236}">
                <a16:creationId xmlns:a16="http://schemas.microsoft.com/office/drawing/2014/main" id="{EDF2F18C-0DC2-C14B-B689-C8DDA765593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7" name="Picture 2" descr="IEEE Control Systems Society Logo SPOT">
            <a:extLst>
              <a:ext uri="{FF2B5EF4-FFF2-40B4-BE49-F238E27FC236}">
                <a16:creationId xmlns:a16="http://schemas.microsoft.com/office/drawing/2014/main" id="{7A2F39FB-2344-F34E-BBB4-415DCF72A7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fe Autonomy with Control Barrier Functions Theory and Applications -  ebook (ePub) - Calin Belta, Xiao Wei, Christos G. Cassandras - Achat ebook  | fnac">
            <a:extLst>
              <a:ext uri="{FF2B5EF4-FFF2-40B4-BE49-F238E27FC236}">
                <a16:creationId xmlns:a16="http://schemas.microsoft.com/office/drawing/2014/main" id="{C78F28F4-F244-79FD-EC9A-F3437AB5C8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836" r="18665"/>
          <a:stretch/>
        </p:blipFill>
        <p:spPr bwMode="auto">
          <a:xfrm>
            <a:off x="6480428" y="8183559"/>
            <a:ext cx="789301" cy="12430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daptive and Learning-Based Control of Safety-Critical Systems - ebook  (ePub) - Calin Belta, Max Cohen - Achat ebook | fnac">
            <a:extLst>
              <a:ext uri="{FF2B5EF4-FFF2-40B4-BE49-F238E27FC236}">
                <a16:creationId xmlns:a16="http://schemas.microsoft.com/office/drawing/2014/main" id="{326CDC97-965C-BDE4-ABA5-E590464BC8F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944" r="15462"/>
          <a:stretch/>
        </p:blipFill>
        <p:spPr bwMode="auto">
          <a:xfrm>
            <a:off x="6480428" y="9493805"/>
            <a:ext cx="797500" cy="1145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16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2588520939"/>
              </p:ext>
            </p:extLst>
          </p:nvPr>
        </p:nvGraphicFramePr>
        <p:xfrm>
          <a:off x="180813" y="1641479"/>
          <a:ext cx="6788725" cy="550200"/>
        </p:xfrm>
        <a:graphic>
          <a:graphicData uri="http://schemas.openxmlformats.org/drawingml/2006/table">
            <a:tbl>
              <a:tblPr/>
              <a:tblGrid>
                <a:gridCol w="2636815">
                  <a:extLst>
                    <a:ext uri="{9D8B030D-6E8A-4147-A177-3AD203B41FA5}">
                      <a16:colId xmlns:a16="http://schemas.microsoft.com/office/drawing/2014/main" val="20000"/>
                    </a:ext>
                  </a:extLst>
                </a:gridCol>
                <a:gridCol w="4151910">
                  <a:extLst>
                    <a:ext uri="{9D8B030D-6E8A-4147-A177-3AD203B41FA5}">
                      <a16:colId xmlns:a16="http://schemas.microsoft.com/office/drawing/2014/main" val="20001"/>
                    </a:ext>
                  </a:extLst>
                </a:gridCol>
              </a:tblGrid>
              <a:tr h="550200">
                <a:tc>
                  <a:txBody>
                    <a:bodyPr/>
                    <a:lstStyle/>
                    <a:p>
                      <a:pPr algn="ctr"/>
                      <a:r>
                        <a:rPr lang="fr-FR" sz="1600" b="1" dirty="0">
                          <a:solidFill>
                            <a:srgbClr val="000000"/>
                          </a:solidFill>
                          <a:effectLst/>
                          <a:latin typeface="Calibri" panose="020F0502020204030204" pitchFamily="34" charset="0"/>
                          <a:ea typeface="Times New Roman" panose="02020603050405020304" pitchFamily="18" charset="0"/>
                        </a:rPr>
                        <a:t>M12 SACLAY</a:t>
                      </a:r>
                    </a:p>
                    <a:p>
                      <a:pPr algn="l"/>
                      <a:r>
                        <a:rPr lang="fr-FR" sz="1800" b="1" kern="1200" dirty="0">
                          <a:solidFill>
                            <a:schemeClr val="bg1"/>
                          </a:solidFill>
                          <a:effectLst/>
                          <a:latin typeface="Calibri" panose="020F0502020204030204" pitchFamily="34" charset="0"/>
                          <a:ea typeface="+mn-ea"/>
                          <a:cs typeface="Calibri" panose="020F0502020204030204" pitchFamily="34" charset="0"/>
                        </a:rPr>
                        <a:t>03/06/2024-07/06/2024</a:t>
                      </a:r>
                      <a:r>
                        <a:rPr lang="en-FR" sz="1600" b="1" dirty="0">
                          <a:solidFill>
                            <a:schemeClr val="bg1"/>
                          </a:solidFill>
                          <a:effectLst/>
                          <a:latin typeface="Calibri" panose="020F0502020204030204" pitchFamily="34" charset="0"/>
                          <a:cs typeface="Calibri" panose="020F0502020204030204" pitchFamily="34" charset="0"/>
                        </a:rPr>
                        <a:t> </a:t>
                      </a:r>
                      <a:endParaRPr lang="en-FR"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txBody>
                  <a:tcPr marL="114300" marR="11430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99CCFF"/>
                    </a:solidFill>
                  </a:tcPr>
                </a:tc>
                <a:tc>
                  <a:txBody>
                    <a:bodyPr/>
                    <a:lstStyle/>
                    <a:p>
                      <a:pPr algn="ctr">
                        <a:spcAft>
                          <a:spcPts val="0"/>
                        </a:spcAft>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Introduction to Nonlinear Systems &amp; Control</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print"/>
          <a:srcRect/>
          <a:stretch>
            <a:fillRect/>
          </a:stretch>
        </p:blipFill>
        <p:spPr bwMode="auto">
          <a:xfrm>
            <a:off x="180813" y="100334"/>
            <a:ext cx="774334" cy="540000"/>
          </a:xfrm>
          <a:prstGeom prst="rect">
            <a:avLst/>
          </a:prstGeom>
          <a:noFill/>
        </p:spPr>
      </p:pic>
      <p:sp>
        <p:nvSpPr>
          <p:cNvPr id="8" name="ZoneTexte 1"/>
          <p:cNvSpPr txBox="1"/>
          <p:nvPr/>
        </p:nvSpPr>
        <p:spPr>
          <a:xfrm>
            <a:off x="3223647" y="2310671"/>
            <a:ext cx="3950716" cy="2123658"/>
          </a:xfrm>
          <a:prstGeom prst="rect">
            <a:avLst/>
          </a:prstGeom>
          <a:noFill/>
        </p:spPr>
        <p:txBody>
          <a:bodyPr wrap="square" rtlCol="0">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just"/>
            <a:r>
              <a:rPr lang="fr-FR" sz="1200" b="1" dirty="0">
                <a:solidFill>
                  <a:srgbClr val="FFC000"/>
                </a:solidFill>
                <a:latin typeface="Calibri" pitchFamily="34" charset="0"/>
              </a:rPr>
              <a:t>Abstract of the course</a:t>
            </a:r>
            <a:r>
              <a:rPr lang="fr-FR" sz="1200" dirty="0">
                <a:solidFill>
                  <a:srgbClr val="FFC000"/>
                </a:solidFill>
                <a:latin typeface="Calibri" pitchFamily="34" charset="0"/>
              </a:rPr>
              <a:t> </a:t>
            </a:r>
          </a:p>
          <a:p>
            <a:pPr algn="just"/>
            <a:endParaRPr lang="fr-FR" sz="1200" dirty="0">
              <a:solidFill>
                <a:srgbClr val="FFC000"/>
              </a:solidFill>
              <a:latin typeface="Calibri" pitchFamily="34" charset="0"/>
            </a:endParaRPr>
          </a:p>
          <a:p>
            <a:pPr algn="just"/>
            <a:r>
              <a:rPr lang="en-US" sz="1200" dirty="0">
                <a:latin typeface="Calibri" panose="020F0502020204030204" pitchFamily="34" charset="0"/>
              </a:rPr>
              <a:t>This is a first course in nonlinear control with the target audience being engineers from multiple disciplines (electrical, mechanical, aerospace, chemical, etc.) and applied mathematicians. The course is suitable for practicing engineers or graduate students who didn’t take such introductory course in their programs.</a:t>
            </a:r>
          </a:p>
          <a:p>
            <a:pPr algn="just"/>
            <a:endParaRPr lang="en-US" sz="1200" b="1" dirty="0">
              <a:latin typeface="Calibri" panose="020F0502020204030204" pitchFamily="34" charset="0"/>
            </a:endParaRPr>
          </a:p>
          <a:p>
            <a:pPr algn="just"/>
            <a:r>
              <a:rPr lang="en-US" sz="1200" b="1" dirty="0">
                <a:latin typeface="Calibri" panose="020F0502020204030204" pitchFamily="34" charset="0"/>
              </a:rPr>
              <a:t>Prerequisites: </a:t>
            </a:r>
            <a:r>
              <a:rPr lang="en-US" sz="1200" dirty="0">
                <a:latin typeface="Calibri" panose="020F0502020204030204" pitchFamily="34" charset="0"/>
              </a:rPr>
              <a:t>Undergraduate‐level knowledge of differential equations and control systems.</a:t>
            </a:r>
            <a:endParaRPr lang="fr-FR" sz="1200" dirty="0">
              <a:solidFill>
                <a:srgbClr val="FFC000"/>
              </a:solidFill>
              <a:latin typeface="Calibri" pitchFamily="34" charset="0"/>
            </a:endParaRPr>
          </a:p>
        </p:txBody>
      </p:sp>
      <p:sp>
        <p:nvSpPr>
          <p:cNvPr id="9" name="ZoneTexte 5"/>
          <p:cNvSpPr txBox="1"/>
          <p:nvPr/>
        </p:nvSpPr>
        <p:spPr>
          <a:xfrm>
            <a:off x="638712" y="7286903"/>
            <a:ext cx="6507520" cy="2677656"/>
          </a:xfrm>
          <a:prstGeom prst="rect">
            <a:avLst/>
          </a:prstGeom>
          <a:noFill/>
        </p:spPr>
        <p:txBody>
          <a:bodyPr wrap="square" rtlCol="0">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just"/>
            <a:r>
              <a:rPr lang="en-US" sz="1200" b="1" dirty="0">
                <a:solidFill>
                  <a:srgbClr val="FFC000"/>
                </a:solidFill>
                <a:latin typeface="Calibri" panose="020F0502020204030204" pitchFamily="34" charset="0"/>
              </a:rPr>
              <a:t>Outline</a:t>
            </a:r>
          </a:p>
          <a:p>
            <a:pPr marL="285750" indent="-285750">
              <a:buFont typeface="Arial" panose="020B0604020202020204" pitchFamily="34" charset="0"/>
              <a:buChar char="•"/>
            </a:pPr>
            <a:r>
              <a:rPr lang="en-US" sz="1200" dirty="0">
                <a:latin typeface="Calibri" panose="020F0502020204030204" pitchFamily="34" charset="0"/>
              </a:rPr>
              <a:t>Introduction and second‐order systems (phase portraits; multiple equilibrium points; limit cycles)</a:t>
            </a:r>
          </a:p>
          <a:p>
            <a:pPr marL="285750" indent="-285750">
              <a:buFont typeface="Arial" panose="020B0604020202020204" pitchFamily="34" charset="0"/>
              <a:buChar char="•"/>
            </a:pPr>
            <a:r>
              <a:rPr lang="en-US" sz="1200" dirty="0">
                <a:latin typeface="Calibri" panose="020F0502020204030204" pitchFamily="34" charset="0"/>
              </a:rPr>
              <a:t>Stability of equilibrium points (basics concepts; linearization; </a:t>
            </a:r>
            <a:r>
              <a:rPr lang="en-US" sz="1200" dirty="0" err="1">
                <a:latin typeface="Calibri" panose="020F0502020204030204" pitchFamily="34" charset="0"/>
              </a:rPr>
              <a:t>Lyapunov’s</a:t>
            </a:r>
            <a:r>
              <a:rPr lang="en-US" sz="1200" dirty="0">
                <a:latin typeface="Calibri" panose="020F0502020204030204" pitchFamily="34" charset="0"/>
              </a:rPr>
              <a:t> method; the invariance principle; region of attraction; time‐varying systems)</a:t>
            </a:r>
          </a:p>
          <a:p>
            <a:pPr marL="285750" indent="-285750">
              <a:buFont typeface="Arial" panose="020B0604020202020204" pitchFamily="34" charset="0"/>
              <a:buChar char="•"/>
            </a:pPr>
            <a:r>
              <a:rPr lang="en-US" sz="1200" dirty="0">
                <a:latin typeface="Calibri" panose="020F0502020204030204" pitchFamily="34" charset="0"/>
              </a:rPr>
              <a:t>Perturbed systems; ultimate boundedness; input‐to‐state stability</a:t>
            </a:r>
          </a:p>
          <a:p>
            <a:pPr marL="285750" indent="-285750">
              <a:buFont typeface="Arial" panose="020B0604020202020204" pitchFamily="34" charset="0"/>
              <a:buChar char="•"/>
            </a:pPr>
            <a:r>
              <a:rPr lang="en-US" sz="1200" dirty="0">
                <a:latin typeface="Calibri" panose="020F0502020204030204" pitchFamily="34" charset="0"/>
              </a:rPr>
              <a:t>Passivity and input‐output stability</a:t>
            </a:r>
          </a:p>
          <a:p>
            <a:pPr marL="285750" indent="-285750">
              <a:buFont typeface="Arial" panose="020B0604020202020204" pitchFamily="34" charset="0"/>
              <a:buChar char="•"/>
            </a:pPr>
            <a:r>
              <a:rPr lang="en-US" sz="1200" dirty="0">
                <a:latin typeface="Calibri" panose="020F0502020204030204" pitchFamily="34" charset="0"/>
              </a:rPr>
              <a:t>Stability of feedback systems (passivity and small‐gain theorems; Circle &amp; Popov criteria)</a:t>
            </a:r>
          </a:p>
          <a:p>
            <a:pPr marL="285750" indent="-285750">
              <a:buFont typeface="Arial" panose="020B0604020202020204" pitchFamily="34" charset="0"/>
              <a:buChar char="•"/>
            </a:pPr>
            <a:r>
              <a:rPr lang="en-US" sz="1200" dirty="0">
                <a:latin typeface="Calibri" panose="020F0502020204030204" pitchFamily="34" charset="0"/>
              </a:rPr>
              <a:t>Normal and controller forms</a:t>
            </a:r>
          </a:p>
          <a:p>
            <a:pPr marL="285750" indent="-285750">
              <a:buFont typeface="Arial" panose="020B0604020202020204" pitchFamily="34" charset="0"/>
              <a:buChar char="•"/>
            </a:pPr>
            <a:r>
              <a:rPr lang="en-US" sz="1200" dirty="0">
                <a:latin typeface="Calibri" panose="020F0502020204030204" pitchFamily="34" charset="0"/>
              </a:rPr>
              <a:t>Stabilization (linearization; feedback linearization; </a:t>
            </a:r>
            <a:r>
              <a:rPr lang="en-US" sz="1200" dirty="0" err="1">
                <a:latin typeface="Calibri" panose="020F0502020204030204" pitchFamily="34" charset="0"/>
              </a:rPr>
              <a:t>backstepping</a:t>
            </a:r>
            <a:r>
              <a:rPr lang="en-US" sz="1200" dirty="0">
                <a:latin typeface="Calibri" panose="020F0502020204030204" pitchFamily="34" charset="0"/>
              </a:rPr>
              <a:t>; passivity‐based control)</a:t>
            </a:r>
          </a:p>
          <a:p>
            <a:pPr marL="285750" indent="-285750">
              <a:buFont typeface="Arial" panose="020B0604020202020204" pitchFamily="34" charset="0"/>
              <a:buChar char="•"/>
            </a:pPr>
            <a:r>
              <a:rPr lang="en-US" sz="1200" dirty="0">
                <a:latin typeface="Calibri" panose="020F0502020204030204" pitchFamily="34" charset="0"/>
              </a:rPr>
              <a:t>Robust stabilization (sliding mode control; </a:t>
            </a:r>
            <a:r>
              <a:rPr lang="en-US" sz="1200" dirty="0" err="1">
                <a:latin typeface="Calibri" panose="020F0502020204030204" pitchFamily="34" charset="0"/>
              </a:rPr>
              <a:t>Lyapunov</a:t>
            </a:r>
            <a:r>
              <a:rPr lang="en-US" sz="1200" dirty="0">
                <a:latin typeface="Calibri" panose="020F0502020204030204" pitchFamily="34" charset="0"/>
              </a:rPr>
              <a:t> redesign)</a:t>
            </a:r>
          </a:p>
          <a:p>
            <a:pPr marL="285750" indent="-285750">
              <a:buFont typeface="Arial" panose="020B0604020202020204" pitchFamily="34" charset="0"/>
              <a:buChar char="•"/>
            </a:pPr>
            <a:r>
              <a:rPr lang="en-US" sz="1200" dirty="0">
                <a:latin typeface="Calibri" panose="020F0502020204030204" pitchFamily="34" charset="0"/>
              </a:rPr>
              <a:t>Observers (observers with linear‐error dynamics; Extended </a:t>
            </a:r>
            <a:r>
              <a:rPr lang="en-US" sz="1200" dirty="0" err="1">
                <a:latin typeface="Calibri" panose="020F0502020204030204" pitchFamily="34" charset="0"/>
              </a:rPr>
              <a:t>Kalman</a:t>
            </a:r>
            <a:r>
              <a:rPr lang="en-US" sz="1200" dirty="0">
                <a:latin typeface="Calibri" panose="020F0502020204030204" pitchFamily="34" charset="0"/>
              </a:rPr>
              <a:t> Filter, high‐gain observers)</a:t>
            </a:r>
          </a:p>
          <a:p>
            <a:pPr marL="285750" indent="-285750">
              <a:buFont typeface="Arial" panose="020B0604020202020204" pitchFamily="34" charset="0"/>
              <a:buChar char="•"/>
            </a:pPr>
            <a:r>
              <a:rPr lang="en-US" sz="1200" dirty="0">
                <a:latin typeface="Calibri" panose="020F0502020204030204" pitchFamily="34" charset="0"/>
              </a:rPr>
              <a:t>Output feedback stabilization (linearization; passivity‐based control; observer‐based control; robust stabilization)</a:t>
            </a:r>
          </a:p>
          <a:p>
            <a:pPr marL="285750" indent="-285750">
              <a:buFont typeface="Arial" panose="020B0604020202020204" pitchFamily="34" charset="0"/>
              <a:buChar char="•"/>
            </a:pPr>
            <a:r>
              <a:rPr lang="en-US" sz="1200" dirty="0">
                <a:latin typeface="Calibri" panose="020F0502020204030204" pitchFamily="34" charset="0"/>
              </a:rPr>
              <a:t>Tracking &amp; regulation (feedback linearization; sliding mode Control; integral control)</a:t>
            </a:r>
            <a:endParaRPr lang="en-US" sz="1200" b="1" dirty="0">
              <a:solidFill>
                <a:srgbClr val="FFC000"/>
              </a:solidFill>
              <a:latin typeface="Calibri" pitchFamily="34" charset="0"/>
            </a:endParaRPr>
          </a:p>
        </p:txBody>
      </p:sp>
      <p:pic>
        <p:nvPicPr>
          <p:cNvPr id="10" name="Picture 1" descr="EDG_6375"/>
          <p:cNvPicPr>
            <a:picLocks noChangeAspect="1" noChangeArrowheads="1"/>
          </p:cNvPicPr>
          <p:nvPr/>
        </p:nvPicPr>
        <p:blipFill>
          <a:blip r:embed="rId4"/>
          <a:srcRect l="10426" t="4256" r="5771" b="25983"/>
          <a:stretch>
            <a:fillRect/>
          </a:stretch>
        </p:blipFill>
        <p:spPr bwMode="auto">
          <a:xfrm>
            <a:off x="955147" y="2432894"/>
            <a:ext cx="1619250" cy="2024062"/>
          </a:xfrm>
          <a:prstGeom prst="rect">
            <a:avLst/>
          </a:prstGeom>
          <a:noFill/>
          <a:ln w="9525">
            <a:noFill/>
            <a:miter lim="800000"/>
            <a:headEnd/>
            <a:tailEnd/>
          </a:ln>
        </p:spPr>
      </p:pic>
      <p:sp>
        <p:nvSpPr>
          <p:cNvPr id="11" name="Rectangle 10"/>
          <p:cNvSpPr/>
          <p:nvPr/>
        </p:nvSpPr>
        <p:spPr>
          <a:xfrm>
            <a:off x="293375" y="4575948"/>
            <a:ext cx="2930272" cy="1015663"/>
          </a:xfrm>
          <a:prstGeom prst="rect">
            <a:avLst/>
          </a:prstGeom>
        </p:spPr>
        <p:txBody>
          <a:bodyPr wrap="square">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ctr" defTabSz="214313" eaLnBrk="0" hangingPunct="0"/>
            <a:r>
              <a:rPr lang="fr-FR" sz="1200" b="1" dirty="0">
                <a:solidFill>
                  <a:srgbClr val="99CCFF"/>
                </a:solidFill>
                <a:latin typeface="Calibri" pitchFamily="34" charset="0"/>
                <a:cs typeface="Arial" charset="0"/>
              </a:rPr>
              <a:t>Hassan Khalil</a:t>
            </a:r>
          </a:p>
          <a:p>
            <a:pPr algn="ctr" defTabSz="214313" eaLnBrk="0" hangingPunct="0"/>
            <a:r>
              <a:rPr lang="en-US" sz="1200" dirty="0">
                <a:latin typeface="Calibri" pitchFamily="34" charset="0"/>
              </a:rPr>
              <a:t>Dept. Electrical &amp; Computer Engineering  </a:t>
            </a:r>
            <a:br>
              <a:rPr lang="en-US" sz="1200" dirty="0">
                <a:latin typeface="Calibri" pitchFamily="34" charset="0"/>
              </a:rPr>
            </a:br>
            <a:r>
              <a:rPr lang="en-US" sz="1200" dirty="0">
                <a:latin typeface="Calibri" pitchFamily="34" charset="0"/>
              </a:rPr>
              <a:t>Michigan State University , USA </a:t>
            </a:r>
          </a:p>
          <a:p>
            <a:pPr algn="ctr" defTabSz="214313" eaLnBrk="0" hangingPunct="0"/>
            <a:r>
              <a:rPr lang="fr-FR" sz="1200" dirty="0">
                <a:solidFill>
                  <a:srgbClr val="FFFF00"/>
                </a:solidFill>
                <a:latin typeface="Calibri" pitchFamily="34" charset="0"/>
                <a:cs typeface="Arial" charset="0"/>
              </a:rPr>
              <a:t>http://www.egr.msu.edu/~khalil/</a:t>
            </a:r>
          </a:p>
          <a:p>
            <a:pPr algn="ctr" defTabSz="214313" eaLnBrk="0" hangingPunct="0"/>
            <a:r>
              <a:rPr lang="fr-FR" sz="1200" dirty="0">
                <a:solidFill>
                  <a:srgbClr val="FFFF00"/>
                </a:solidFill>
              </a:rPr>
              <a:t>Email: khalil@msu.edu</a:t>
            </a:r>
            <a:endParaRPr lang="fr-FR" sz="1200" dirty="0">
              <a:solidFill>
                <a:srgbClr val="FFFF00"/>
              </a:solidFill>
              <a:latin typeface="Calibri" pitchFamily="34" charset="0"/>
              <a:cs typeface="Arial" charset="0"/>
            </a:endParaRPr>
          </a:p>
        </p:txBody>
      </p:sp>
      <p:pic>
        <p:nvPicPr>
          <p:cNvPr id="1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333" y="4770437"/>
            <a:ext cx="1728000" cy="2253006"/>
          </a:xfrm>
          <a:prstGeom prst="rect">
            <a:avLst/>
          </a:prstGeom>
        </p:spPr>
      </p:pic>
      <p:pic>
        <p:nvPicPr>
          <p:cNvPr id="15" name="Image 14">
            <a:extLst>
              <a:ext uri="{FF2B5EF4-FFF2-40B4-BE49-F238E27FC236}">
                <a16:creationId xmlns:a16="http://schemas.microsoft.com/office/drawing/2014/main" id="{C4BBA108-BF79-394A-90EC-3CD01B08DB9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6" name="Picture 2" descr="IEEE Control Systems Society Logo SPOT">
            <a:extLst>
              <a:ext uri="{FF2B5EF4-FFF2-40B4-BE49-F238E27FC236}">
                <a16:creationId xmlns:a16="http://schemas.microsoft.com/office/drawing/2014/main" id="{78C9C8CA-5E10-CC4D-97DC-645964D7E9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547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022729098"/>
              </p:ext>
            </p:extLst>
          </p:nvPr>
        </p:nvGraphicFramePr>
        <p:xfrm>
          <a:off x="475490" y="1489858"/>
          <a:ext cx="6788725" cy="498475"/>
        </p:xfrm>
        <a:graphic>
          <a:graphicData uri="http://schemas.openxmlformats.org/drawingml/2006/table">
            <a:tbl>
              <a:tblPr/>
              <a:tblGrid>
                <a:gridCol w="2165234">
                  <a:extLst>
                    <a:ext uri="{9D8B030D-6E8A-4147-A177-3AD203B41FA5}">
                      <a16:colId xmlns:a16="http://schemas.microsoft.com/office/drawing/2014/main" val="20000"/>
                    </a:ext>
                  </a:extLst>
                </a:gridCol>
                <a:gridCol w="4623491">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M13 – MARSEILLE</a:t>
                      </a:r>
                    </a:p>
                    <a:p>
                      <a:pPr algn="ctr">
                        <a:spcAft>
                          <a:spcPts val="0"/>
                        </a:spcAft>
                      </a:pPr>
                      <a:r>
                        <a:rPr lang="fr-FR" sz="1600" b="1" kern="1200" dirty="0">
                          <a:solidFill>
                            <a:schemeClr val="bg1"/>
                          </a:solidFill>
                          <a:effectLst/>
                          <a:latin typeface="Calibri" panose="020F0502020204030204" pitchFamily="34" charset="0"/>
                          <a:ea typeface="+mn-ea"/>
                          <a:cs typeface="Calibri" panose="020F0502020204030204" pitchFamily="34" charset="0"/>
                        </a:rPr>
                        <a:t>03/06/2024-07/06/2024 </a:t>
                      </a:r>
                      <a:endParaRPr lang="fr-FR"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99CCFF"/>
                    </a:solidFill>
                  </a:tcPr>
                </a:tc>
                <a:tc>
                  <a:txBody>
                    <a:bodyPr/>
                    <a:lstStyle/>
                    <a:p>
                      <a:pPr algn="ctr">
                        <a:spcAft>
                          <a:spcPts val="0"/>
                        </a:spcAft>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Introduction to Discrete Event Systems</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228939"/>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8" name="Rectangle 7"/>
          <p:cNvSpPr/>
          <p:nvPr/>
        </p:nvSpPr>
        <p:spPr>
          <a:xfrm>
            <a:off x="912207" y="3901033"/>
            <a:ext cx="2661818" cy="677108"/>
          </a:xfrm>
          <a:prstGeom prst="rect">
            <a:avLst/>
          </a:prstGeom>
        </p:spPr>
        <p:txBody>
          <a:bodyPr wrap="none">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lvl="0" algn="ctr" defTabSz="214313" eaLnBrk="0" hangingPunct="0"/>
            <a:r>
              <a:rPr lang="fr-FR" sz="1400" b="1" dirty="0">
                <a:solidFill>
                  <a:schemeClr val="bg2">
                    <a:lumMod val="20000"/>
                    <a:lumOff val="80000"/>
                  </a:schemeClr>
                </a:solidFill>
                <a:latin typeface="Calibri" pitchFamily="34" charset="0"/>
                <a:cs typeface="Arial" charset="0"/>
              </a:rPr>
              <a:t>Stéphane </a:t>
            </a:r>
            <a:r>
              <a:rPr lang="fr-FR" sz="1400" b="1" dirty="0" err="1">
                <a:solidFill>
                  <a:schemeClr val="bg2">
                    <a:lumMod val="20000"/>
                    <a:lumOff val="80000"/>
                  </a:schemeClr>
                </a:solidFill>
                <a:latin typeface="Calibri" pitchFamily="34" charset="0"/>
                <a:cs typeface="Arial" charset="0"/>
              </a:rPr>
              <a:t>Lafortune</a:t>
            </a:r>
            <a:r>
              <a:rPr lang="fr-FR" sz="1400" b="1" dirty="0">
                <a:solidFill>
                  <a:schemeClr val="bg2">
                    <a:lumMod val="20000"/>
                    <a:lumOff val="80000"/>
                  </a:schemeClr>
                </a:solidFill>
                <a:latin typeface="Calibri" pitchFamily="34" charset="0"/>
                <a:cs typeface="Arial" charset="0"/>
              </a:rPr>
              <a:t> </a:t>
            </a:r>
          </a:p>
          <a:p>
            <a:pPr lvl="0" algn="ctr" defTabSz="214313" eaLnBrk="0" hangingPunct="0"/>
            <a:r>
              <a:rPr lang="fr-FR" sz="1200" dirty="0" err="1">
                <a:latin typeface="Calibri" pitchFamily="34" charset="0"/>
                <a:cs typeface="Arial" charset="0"/>
              </a:rPr>
              <a:t>University</a:t>
            </a:r>
            <a:r>
              <a:rPr lang="fr-FR" sz="1200" dirty="0">
                <a:latin typeface="Calibri" pitchFamily="34" charset="0"/>
                <a:cs typeface="Arial" charset="0"/>
              </a:rPr>
              <a:t> of Michigan</a:t>
            </a:r>
          </a:p>
          <a:p>
            <a:pPr lvl="0" algn="ctr" defTabSz="214313" eaLnBrk="0" hangingPunct="0"/>
            <a:r>
              <a:rPr lang="fr-FR" sz="1200" dirty="0">
                <a:solidFill>
                  <a:srgbClr val="FFFF00"/>
                </a:solidFill>
                <a:latin typeface="Calibri" pitchFamily="34" charset="0"/>
                <a:cs typeface="Arial" charset="0"/>
              </a:rPr>
              <a:t>https://wiki.eecs.umich.edu/stephane/ </a:t>
            </a:r>
          </a:p>
        </p:txBody>
      </p:sp>
      <p:sp>
        <p:nvSpPr>
          <p:cNvPr id="9" name="Rectangle 8"/>
          <p:cNvSpPr/>
          <p:nvPr/>
        </p:nvSpPr>
        <p:spPr>
          <a:xfrm>
            <a:off x="4502470" y="3901033"/>
            <a:ext cx="2205026" cy="677108"/>
          </a:xfrm>
          <a:prstGeom prst="rect">
            <a:avLst/>
          </a:prstGeom>
        </p:spPr>
        <p:txBody>
          <a:bodyPr wrap="none">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lvl="0" algn="ctr" defTabSz="214313" eaLnBrk="0" hangingPunct="0"/>
            <a:r>
              <a:rPr lang="fr-FR" sz="1400" b="1" dirty="0" err="1">
                <a:solidFill>
                  <a:schemeClr val="bg2">
                    <a:lumMod val="20000"/>
                    <a:lumOff val="80000"/>
                  </a:schemeClr>
                </a:solidFill>
                <a:latin typeface="Calibri" pitchFamily="34" charset="0"/>
                <a:cs typeface="Arial" charset="0"/>
              </a:rPr>
              <a:t>Christos</a:t>
            </a:r>
            <a:r>
              <a:rPr lang="fr-FR" sz="1400" b="1" dirty="0">
                <a:solidFill>
                  <a:schemeClr val="bg2">
                    <a:lumMod val="20000"/>
                    <a:lumOff val="80000"/>
                  </a:schemeClr>
                </a:solidFill>
                <a:latin typeface="Calibri" pitchFamily="34" charset="0"/>
                <a:cs typeface="Arial" charset="0"/>
              </a:rPr>
              <a:t> </a:t>
            </a:r>
            <a:r>
              <a:rPr lang="fr-FR" sz="1400" b="1" dirty="0" err="1">
                <a:solidFill>
                  <a:schemeClr val="bg2">
                    <a:lumMod val="20000"/>
                    <a:lumOff val="80000"/>
                  </a:schemeClr>
                </a:solidFill>
                <a:latin typeface="Calibri" pitchFamily="34" charset="0"/>
                <a:cs typeface="Arial" charset="0"/>
              </a:rPr>
              <a:t>Cassandras</a:t>
            </a:r>
            <a:r>
              <a:rPr lang="fr-FR" sz="1400" b="1" dirty="0">
                <a:solidFill>
                  <a:schemeClr val="bg2">
                    <a:lumMod val="20000"/>
                    <a:lumOff val="80000"/>
                  </a:schemeClr>
                </a:solidFill>
                <a:latin typeface="Calibri" pitchFamily="34" charset="0"/>
                <a:cs typeface="Arial" charset="0"/>
              </a:rPr>
              <a:t> </a:t>
            </a:r>
          </a:p>
          <a:p>
            <a:pPr lvl="0" algn="ctr" defTabSz="214313" eaLnBrk="0" hangingPunct="0"/>
            <a:r>
              <a:rPr lang="it-IT" sz="1200" dirty="0">
                <a:latin typeface="Calibri" pitchFamily="34" charset="0"/>
                <a:cs typeface="Arial" charset="0"/>
              </a:rPr>
              <a:t>Boston University </a:t>
            </a:r>
          </a:p>
          <a:p>
            <a:pPr lvl="0" algn="ctr" defTabSz="214313" eaLnBrk="0" hangingPunct="0"/>
            <a:r>
              <a:rPr lang="fr-FR" sz="1200" dirty="0">
                <a:solidFill>
                  <a:srgbClr val="FFFF00"/>
                </a:solidFill>
                <a:latin typeface="Calibri" pitchFamily="34" charset="0"/>
                <a:cs typeface="Arial" charset="0"/>
              </a:rPr>
              <a:t>https://christosgcassandras.org/</a:t>
            </a:r>
          </a:p>
        </p:txBody>
      </p:sp>
      <p:sp>
        <p:nvSpPr>
          <p:cNvPr id="10" name="ZoneTexte 4"/>
          <p:cNvSpPr txBox="1"/>
          <p:nvPr/>
        </p:nvSpPr>
        <p:spPr>
          <a:xfrm>
            <a:off x="458129" y="4635029"/>
            <a:ext cx="6664622" cy="3477875"/>
          </a:xfrm>
          <a:prstGeom prst="rect">
            <a:avLst/>
          </a:prstGeom>
          <a:noFill/>
        </p:spPr>
        <p:txBody>
          <a:bodyPr wrap="square" rtlCol="0">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just"/>
            <a:r>
              <a:rPr lang="fr-FR" sz="1400" b="1" dirty="0">
                <a:solidFill>
                  <a:srgbClr val="FFC000"/>
                </a:solidFill>
                <a:latin typeface="Calibri" pitchFamily="34" charset="0"/>
              </a:rPr>
              <a:t>Course </a:t>
            </a:r>
            <a:r>
              <a:rPr lang="en-US" sz="1400" b="1" dirty="0">
                <a:solidFill>
                  <a:srgbClr val="FFC000"/>
                </a:solidFill>
                <a:latin typeface="Calibri" pitchFamily="34" charset="0"/>
              </a:rPr>
              <a:t>summary</a:t>
            </a:r>
            <a:r>
              <a:rPr lang="fr-FR" sz="1400" b="1" dirty="0">
                <a:solidFill>
                  <a:srgbClr val="FFC000"/>
                </a:solidFill>
                <a:latin typeface="Calibri" pitchFamily="34" charset="0"/>
              </a:rPr>
              <a:t>:</a:t>
            </a:r>
          </a:p>
          <a:p>
            <a:pPr algn="just"/>
            <a:endParaRPr lang="fr-FR" sz="1400" b="1" dirty="0">
              <a:solidFill>
                <a:srgbClr val="FFC000"/>
              </a:solidFill>
              <a:latin typeface="Calibri" pitchFamily="34" charset="0"/>
            </a:endParaRPr>
          </a:p>
          <a:p>
            <a:pPr algn="just"/>
            <a:r>
              <a:rPr lang="en-US" sz="1200" dirty="0">
                <a:latin typeface="Calibri" pitchFamily="34" charset="0"/>
                <a:cs typeface="Calibri" pitchFamily="34" charset="0"/>
              </a:rPr>
              <a:t>Discrete event systems are dynamic systems with discrete state spaces and event-driven dynamics. They arise when modeling the high-level behavior of cyber-physical systems or when modeling computing and software systems. Discrete event models can be purely logical, or they may include timing and stochastic information. This course will have two parts. In the first half, we will study logical discrete event systems, focusing primarily on automata models. We will consider estimation, </a:t>
            </a:r>
            <a:r>
              <a:rPr lang="en-US" sz="1200" dirty="0" err="1">
                <a:latin typeface="Calibri" pitchFamily="34" charset="0"/>
                <a:cs typeface="Calibri" pitchFamily="34" charset="0"/>
              </a:rPr>
              <a:t>diagnosability</a:t>
            </a:r>
            <a:r>
              <a:rPr lang="en-US" sz="1200" dirty="0">
                <a:latin typeface="Calibri" pitchFamily="34" charset="0"/>
                <a:cs typeface="Calibri" pitchFamily="34" charset="0"/>
              </a:rPr>
              <a:t>, and opacity analysis for partially-observed systems, then supervisory control under full and partial observation. In the second half, we will study the performance analysis, control, and optimization of timed DES, using stochastic timed automata models. We will describe the use of discrete event simulation and review elementary queueing theory and Markov Decision Processes used to study stochastic timed DES. We with then present Perturbation Analysis (PA) theory as a method to control and optimize common performance metrics for DES. Finally, we will explain how to extend DES into Hybrid Systems, limiting ourselves to basic modeling and simple extensions of PA theory.</a:t>
            </a:r>
          </a:p>
          <a:p>
            <a:pPr algn="just"/>
            <a:endParaRPr lang="en-US" sz="1200" dirty="0">
              <a:latin typeface="Calibri" pitchFamily="34" charset="0"/>
              <a:cs typeface="Calibri" pitchFamily="34" charset="0"/>
            </a:endParaRPr>
          </a:p>
          <a:p>
            <a:pPr algn="just"/>
            <a:r>
              <a:rPr lang="en-US" sz="1200" dirty="0">
                <a:latin typeface="Calibri" pitchFamily="34" charset="0"/>
                <a:cs typeface="Calibri" pitchFamily="34" charset="0"/>
              </a:rPr>
              <a:t>No prior knowledge of discrete event systems will be assumed. The course will rely on the textbook co-authored by the instructors: </a:t>
            </a:r>
            <a:r>
              <a:rPr lang="en-US" sz="1200" i="1" dirty="0">
                <a:latin typeface="Calibri" pitchFamily="34" charset="0"/>
                <a:cs typeface="Calibri" pitchFamily="34" charset="0"/>
              </a:rPr>
              <a:t>Introduction to Discrete Event Systems – Third edition, Springer, 2021</a:t>
            </a:r>
          </a:p>
          <a:p>
            <a:pPr algn="just"/>
            <a:r>
              <a:rPr lang="en-US" sz="1200" dirty="0">
                <a:latin typeface="Calibri" pitchFamily="34" charset="0"/>
                <a:cs typeface="Calibri" pitchFamily="34" charset="0"/>
              </a:rPr>
              <a:t>https://</a:t>
            </a:r>
            <a:r>
              <a:rPr lang="en-US" sz="1200" dirty="0" err="1">
                <a:latin typeface="Calibri" pitchFamily="34" charset="0"/>
                <a:cs typeface="Calibri" pitchFamily="34" charset="0"/>
              </a:rPr>
              <a:t>www.springer.com</a:t>
            </a:r>
            <a:r>
              <a:rPr lang="en-US" sz="1200" dirty="0">
                <a:latin typeface="Calibri" pitchFamily="34" charset="0"/>
                <a:cs typeface="Calibri" pitchFamily="34" charset="0"/>
              </a:rPr>
              <a:t>/</a:t>
            </a:r>
            <a:r>
              <a:rPr lang="en-US" sz="1200" dirty="0" err="1">
                <a:latin typeface="Calibri" pitchFamily="34" charset="0"/>
                <a:cs typeface="Calibri" pitchFamily="34" charset="0"/>
              </a:rPr>
              <a:t>gp</a:t>
            </a:r>
            <a:r>
              <a:rPr lang="en-US" sz="1200" dirty="0">
                <a:latin typeface="Calibri" pitchFamily="34" charset="0"/>
                <a:cs typeface="Calibri" pitchFamily="34" charset="0"/>
              </a:rPr>
              <a:t>/book/9783030722722 </a:t>
            </a:r>
          </a:p>
        </p:txBody>
      </p:sp>
      <p:sp>
        <p:nvSpPr>
          <p:cNvPr id="17" name="ZoneTexte 4"/>
          <p:cNvSpPr txBox="1"/>
          <p:nvPr/>
        </p:nvSpPr>
        <p:spPr>
          <a:xfrm>
            <a:off x="1046257" y="8297570"/>
            <a:ext cx="4366824" cy="2185214"/>
          </a:xfrm>
          <a:prstGeom prst="rect">
            <a:avLst/>
          </a:prstGeom>
          <a:noFill/>
        </p:spPr>
        <p:txBody>
          <a:bodyPr wrap="square" rtlCol="0">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just"/>
            <a:r>
              <a:rPr lang="fr-FR" sz="1400" b="1" dirty="0">
                <a:solidFill>
                  <a:srgbClr val="FFC000"/>
                </a:solidFill>
                <a:latin typeface="Calibri" pitchFamily="34" charset="0"/>
              </a:rPr>
              <a:t>Course </a:t>
            </a:r>
            <a:r>
              <a:rPr lang="en-US" sz="1400" b="1" dirty="0">
                <a:solidFill>
                  <a:srgbClr val="FFC000"/>
                </a:solidFill>
                <a:latin typeface="Calibri" pitchFamily="34" charset="0"/>
              </a:rPr>
              <a:t>outline:</a:t>
            </a:r>
          </a:p>
          <a:p>
            <a:pPr algn="just">
              <a:lnSpc>
                <a:spcPct val="80000"/>
              </a:lnSpc>
            </a:pPr>
            <a:endParaRPr lang="fr-FR" sz="1400" b="1" dirty="0">
              <a:solidFill>
                <a:srgbClr val="FFC000"/>
              </a:solidFill>
              <a:latin typeface="Calibri" pitchFamily="34" charset="0"/>
            </a:endParaRPr>
          </a:p>
          <a:p>
            <a:pPr algn="just"/>
            <a:r>
              <a:rPr lang="en-US" sz="1200" dirty="0">
                <a:latin typeface="Calibri" pitchFamily="34" charset="0"/>
                <a:cs typeface="Calibri" pitchFamily="34" charset="0"/>
              </a:rPr>
              <a:t>1. Overview of DES and contrast to time-driven systems</a:t>
            </a:r>
          </a:p>
          <a:p>
            <a:pPr algn="just"/>
            <a:r>
              <a:rPr lang="en-US" sz="1200" dirty="0">
                <a:latin typeface="Calibri" pitchFamily="34" charset="0"/>
                <a:cs typeface="Calibri" pitchFamily="34" charset="0"/>
              </a:rPr>
              <a:t>2. Introduction to discrete event modeling formalisms</a:t>
            </a:r>
          </a:p>
          <a:p>
            <a:pPr algn="just"/>
            <a:r>
              <a:rPr lang="en-US" sz="1200" dirty="0">
                <a:latin typeface="Calibri" pitchFamily="34" charset="0"/>
                <a:cs typeface="Calibri" pitchFamily="34" charset="0"/>
              </a:rPr>
              <a:t>3. Analysis of logical discrete event systems</a:t>
            </a:r>
          </a:p>
          <a:p>
            <a:pPr algn="just"/>
            <a:r>
              <a:rPr lang="en-US" sz="1200" dirty="0">
                <a:latin typeface="Calibri" pitchFamily="34" charset="0"/>
                <a:cs typeface="Calibri" pitchFamily="34" charset="0"/>
              </a:rPr>
              <a:t>4. Supervisory control under full and partial observation</a:t>
            </a:r>
          </a:p>
          <a:p>
            <a:pPr algn="just"/>
            <a:r>
              <a:rPr lang="en-US" sz="1200" dirty="0">
                <a:latin typeface="Calibri" pitchFamily="34" charset="0"/>
                <a:cs typeface="Calibri" pitchFamily="34" charset="0"/>
              </a:rPr>
              <a:t>5. Timed Models of DES</a:t>
            </a:r>
          </a:p>
          <a:p>
            <a:pPr algn="just"/>
            <a:r>
              <a:rPr lang="en-US" sz="1200" dirty="0">
                <a:latin typeface="Calibri" pitchFamily="34" charset="0"/>
                <a:cs typeface="Calibri" pitchFamily="34" charset="0"/>
              </a:rPr>
              <a:t>6. DES (Monte Carlo) computer simulation</a:t>
            </a:r>
          </a:p>
          <a:p>
            <a:pPr algn="just"/>
            <a:r>
              <a:rPr lang="en-US" sz="1200" dirty="0">
                <a:latin typeface="Calibri" pitchFamily="34" charset="0"/>
                <a:cs typeface="Calibri" pitchFamily="34" charset="0"/>
              </a:rPr>
              <a:t>7. Review of queueing theory and Markov Decision Processes</a:t>
            </a:r>
          </a:p>
          <a:p>
            <a:pPr algn="just"/>
            <a:r>
              <a:rPr lang="en-US" sz="1200" dirty="0">
                <a:latin typeface="Calibri" pitchFamily="34" charset="0"/>
                <a:cs typeface="Calibri" pitchFamily="34" charset="0"/>
              </a:rPr>
              <a:t>8. Perturbation Analysis and Rapid Learning methods</a:t>
            </a:r>
          </a:p>
          <a:p>
            <a:pPr algn="just"/>
            <a:r>
              <a:rPr lang="en-US" sz="1200" dirty="0">
                <a:latin typeface="Calibri" pitchFamily="34" charset="0"/>
                <a:cs typeface="Calibri" pitchFamily="34" charset="0"/>
              </a:rPr>
              <a:t>9. From DES to Hybrid Systems </a:t>
            </a:r>
          </a:p>
        </p:txBody>
      </p:sp>
      <p:pic>
        <p:nvPicPr>
          <p:cNvPr id="3" name="Imag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433116" y="2087886"/>
            <a:ext cx="1620000" cy="1865928"/>
          </a:xfrm>
          <a:prstGeom prst="rect">
            <a:avLst/>
          </a:prstGeom>
        </p:spPr>
      </p:pic>
      <p:pic>
        <p:nvPicPr>
          <p:cNvPr id="4" name="Image 3"/>
          <p:cNvPicPr>
            <a:picLocks noChangeAspect="1"/>
          </p:cNvPicPr>
          <p:nvPr/>
        </p:nvPicPr>
        <p:blipFill rotWithShape="1">
          <a:blip r:embed="rId5" cstate="hqprint">
            <a:extLst>
              <a:ext uri="{28A0092B-C50C-407E-A947-70E740481C1C}">
                <a14:useLocalDpi xmlns:a14="http://schemas.microsoft.com/office/drawing/2010/main"/>
              </a:ext>
            </a:extLst>
          </a:blip>
          <a:srcRect b="-118"/>
          <a:stretch/>
        </p:blipFill>
        <p:spPr>
          <a:xfrm>
            <a:off x="4794983" y="2098431"/>
            <a:ext cx="1594094" cy="1878614"/>
          </a:xfrm>
          <a:prstGeom prst="rect">
            <a:avLst/>
          </a:prstGeom>
        </p:spPr>
      </p:pic>
      <p:pic>
        <p:nvPicPr>
          <p:cNvPr id="7" name="Image 6">
            <a:extLst>
              <a:ext uri="{FF2B5EF4-FFF2-40B4-BE49-F238E27FC236}">
                <a16:creationId xmlns:a16="http://schemas.microsoft.com/office/drawing/2014/main" id="{39C7F2F1-ADFB-AE4F-B9CB-62AC959EF9F1}"/>
              </a:ext>
            </a:extLst>
          </p:cNvPr>
          <p:cNvPicPr>
            <a:picLocks noChangeAspect="1"/>
          </p:cNvPicPr>
          <p:nvPr/>
        </p:nvPicPr>
        <p:blipFill>
          <a:blip r:embed="rId6"/>
          <a:stretch>
            <a:fillRect/>
          </a:stretch>
        </p:blipFill>
        <p:spPr>
          <a:xfrm>
            <a:off x="5215618" y="8240682"/>
            <a:ext cx="1571182" cy="2231139"/>
          </a:xfrm>
          <a:prstGeom prst="rect">
            <a:avLst/>
          </a:prstGeom>
        </p:spPr>
      </p:pic>
      <p:pic>
        <p:nvPicPr>
          <p:cNvPr id="15" name="Image 14">
            <a:extLst>
              <a:ext uri="{FF2B5EF4-FFF2-40B4-BE49-F238E27FC236}">
                <a16:creationId xmlns:a16="http://schemas.microsoft.com/office/drawing/2014/main" id="{6C6245E9-E316-E942-AF79-FB04CDD277B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6" name="Picture 2" descr="IEEE Control Systems Society Logo SPOT">
            <a:extLst>
              <a:ext uri="{FF2B5EF4-FFF2-40B4-BE49-F238E27FC236}">
                <a16:creationId xmlns:a16="http://schemas.microsoft.com/office/drawing/2014/main" id="{54A9BD61-C9BD-CB44-B0A0-A5E6CDBA8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63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3095557324"/>
              </p:ext>
            </p:extLst>
          </p:nvPr>
        </p:nvGraphicFramePr>
        <p:xfrm>
          <a:off x="475490" y="1489858"/>
          <a:ext cx="6788725" cy="498475"/>
        </p:xfrm>
        <a:graphic>
          <a:graphicData uri="http://schemas.openxmlformats.org/drawingml/2006/table">
            <a:tbl>
              <a:tblPr/>
              <a:tblGrid>
                <a:gridCol w="2104872">
                  <a:extLst>
                    <a:ext uri="{9D8B030D-6E8A-4147-A177-3AD203B41FA5}">
                      <a16:colId xmlns:a16="http://schemas.microsoft.com/office/drawing/2014/main" val="20000"/>
                    </a:ext>
                  </a:extLst>
                </a:gridCol>
                <a:gridCol w="4683853">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M14 - STOCKHOLM</a:t>
                      </a:r>
                    </a:p>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10/06/2024-14/06/2024</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solidFill>
                  </a:tcPr>
                </a:tc>
                <a:tc>
                  <a:txBody>
                    <a:bodyPr/>
                    <a:lstStyle/>
                    <a:p>
                      <a:pPr algn="ctr">
                        <a:spcAft>
                          <a:spcPts val="0"/>
                        </a:spcAft>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Gradient Flows and Optimization over Networks</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print"/>
          <a:srcRect/>
          <a:stretch>
            <a:fillRect/>
          </a:stretch>
        </p:blipFill>
        <p:spPr bwMode="auto">
          <a:xfrm>
            <a:off x="180813" y="100334"/>
            <a:ext cx="774334" cy="540000"/>
          </a:xfrm>
          <a:prstGeom prst="rect">
            <a:avLst/>
          </a:prstGeom>
          <a:noFill/>
        </p:spPr>
      </p:pic>
      <p:pic>
        <p:nvPicPr>
          <p:cNvPr id="23" name="Image 22"/>
          <p:cNvPicPr>
            <a:picLocks noChangeAspect="1"/>
          </p:cNvPicPr>
          <p:nvPr/>
        </p:nvPicPr>
        <p:blipFill rotWithShape="1">
          <a:blip r:embed="rId4" cstate="print">
            <a:extLst>
              <a:ext uri="{28A0092B-C50C-407E-A947-70E740481C1C}">
                <a14:useLocalDpi xmlns:a14="http://schemas.microsoft.com/office/drawing/2010/main" val="0"/>
              </a:ext>
            </a:extLst>
          </a:blip>
          <a:srcRect l="11165" b="-2924"/>
          <a:stretch/>
        </p:blipFill>
        <p:spPr>
          <a:xfrm>
            <a:off x="6061667" y="251723"/>
            <a:ext cx="1156036" cy="540000"/>
          </a:xfrm>
          <a:prstGeom prst="rect">
            <a:avLst/>
          </a:prstGeom>
        </p:spPr>
      </p:pic>
      <p:sp>
        <p:nvSpPr>
          <p:cNvPr id="9" name="AutoShape 2"/>
          <p:cNvSpPr>
            <a:spLocks noChangeArrowheads="1"/>
          </p:cNvSpPr>
          <p:nvPr/>
        </p:nvSpPr>
        <p:spPr bwMode="auto">
          <a:xfrm>
            <a:off x="4260850" y="4214913"/>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1" name="Rectangle 20">
            <a:extLst>
              <a:ext uri="{FF2B5EF4-FFF2-40B4-BE49-F238E27FC236}">
                <a16:creationId xmlns:a16="http://schemas.microsoft.com/office/drawing/2014/main" id="{57719CC9-2104-0340-9A2C-C0D2DFDD370D}"/>
              </a:ext>
            </a:extLst>
          </p:cNvPr>
          <p:cNvSpPr/>
          <p:nvPr/>
        </p:nvSpPr>
        <p:spPr>
          <a:xfrm>
            <a:off x="3243676" y="4059039"/>
            <a:ext cx="3058659" cy="677108"/>
          </a:xfrm>
          <a:prstGeom prst="rect">
            <a:avLst/>
          </a:prstGeom>
        </p:spPr>
        <p:txBody>
          <a:bodyPr wrap="square">
            <a:spAutoFit/>
          </a:bodyPr>
          <a:lstStyle/>
          <a:p>
            <a:pPr algn="ctr">
              <a:spcAft>
                <a:spcPts val="0"/>
              </a:spcAft>
            </a:pPr>
            <a:r>
              <a:rPr lang="nl-BE"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Julien Hendrickx</a:t>
            </a:r>
            <a:endParaRPr lang="fr-FR" sz="1400" dirty="0">
              <a:solidFill>
                <a:schemeClr val="bg2">
                  <a:lumMod val="20000"/>
                  <a:lumOff val="80000"/>
                </a:schemeClr>
              </a:solidFill>
              <a:latin typeface="Calibri" panose="020F0502020204030204" pitchFamily="34" charset="0"/>
              <a:ea typeface="Times New Roman" panose="02020603050405020304" pitchFamily="18" charset="0"/>
            </a:endParaRPr>
          </a:p>
          <a:p>
            <a:pPr algn="ctr">
              <a:spcAft>
                <a:spcPts val="0"/>
              </a:spcAft>
            </a:pPr>
            <a:r>
              <a:rPr lang="en-US" sz="1200" dirty="0" err="1">
                <a:latin typeface="Calibri" panose="020F0502020204030204" pitchFamily="34" charset="0"/>
                <a:ea typeface="Calibri" panose="020F0502020204030204" pitchFamily="34" charset="0"/>
                <a:cs typeface="Calibri" panose="020F0502020204030204" pitchFamily="34" charset="0"/>
              </a:rPr>
              <a:t>UCLouvain</a:t>
            </a:r>
            <a:endParaRPr lang="en-US" sz="1200" dirty="0">
              <a:latin typeface="Calibri" panose="020F0502020204030204" pitchFamily="34" charset="0"/>
              <a:ea typeface="Calibri" panose="020F0502020204030204" pitchFamily="34" charset="0"/>
              <a:cs typeface="Calibri" panose="020F0502020204030204" pitchFamily="34" charset="0"/>
            </a:endParaRP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perso.uclouvain.be</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julien.hendrickx</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BD4969A3-FF17-1947-A9D1-9C3C79A7AE03}"/>
              </a:ext>
            </a:extLst>
          </p:cNvPr>
          <p:cNvSpPr/>
          <p:nvPr/>
        </p:nvSpPr>
        <p:spPr>
          <a:xfrm>
            <a:off x="585143" y="4044672"/>
            <a:ext cx="3058659" cy="677108"/>
          </a:xfrm>
          <a:prstGeom prst="rect">
            <a:avLst/>
          </a:prstGeom>
        </p:spPr>
        <p:txBody>
          <a:bodyPr wrap="square">
            <a:spAutoFit/>
          </a:bodyPr>
          <a:lstStyle/>
          <a:p>
            <a:pPr algn="ctr">
              <a:spcAft>
                <a:spcPts val="0"/>
              </a:spcAft>
            </a:pPr>
            <a:r>
              <a:rPr lang="fr-FR"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Bahman</a:t>
            </a: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 </a:t>
            </a:r>
            <a:r>
              <a:rPr lang="fr-FR"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Gharesifard</a:t>
            </a:r>
            <a:endPar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algn="ctr">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UCLA</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gharesifard.github.io</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Rectangle 28">
            <a:extLst>
              <a:ext uri="{FF2B5EF4-FFF2-40B4-BE49-F238E27FC236}">
                <a16:creationId xmlns:a16="http://schemas.microsoft.com/office/drawing/2014/main" id="{FA3116C4-D788-8F48-AC41-94D6384DAB6A}"/>
              </a:ext>
            </a:extLst>
          </p:cNvPr>
          <p:cNvSpPr/>
          <p:nvPr/>
        </p:nvSpPr>
        <p:spPr>
          <a:xfrm>
            <a:off x="363795" y="4886526"/>
            <a:ext cx="6833671" cy="3447098"/>
          </a:xfrm>
          <a:prstGeom prst="rect">
            <a:avLst/>
          </a:prstGeom>
        </p:spPr>
        <p:txBody>
          <a:bodyPr wrap="square">
            <a:spAutoFit/>
          </a:bodyPr>
          <a:lstStyle/>
          <a:p>
            <a:pPr algn="just">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 </a:t>
            </a:r>
            <a:r>
              <a:rPr lang="en-US" sz="1400" b="1" dirty="0">
                <a:solidFill>
                  <a:srgbClr val="FFC000"/>
                </a:solidFill>
                <a:latin typeface="Calibri" panose="020F0502020204030204" pitchFamily="34" charset="0"/>
                <a:ea typeface="Times New Roman" panose="02020603050405020304" pitchFamily="18" charset="0"/>
              </a:rPr>
              <a:t>Summary of the course</a:t>
            </a:r>
            <a:endParaRPr lang="fr-FR" sz="1200" dirty="0">
              <a:solidFill>
                <a:srgbClr val="FFC000"/>
              </a:solidFill>
              <a:latin typeface="Calibri" panose="020F0502020204030204" pitchFamily="34" charset="0"/>
              <a:ea typeface="Times New Roman" panose="02020603050405020304" pitchFamily="18" charset="0"/>
            </a:endParaRPr>
          </a:p>
          <a:p>
            <a:pPr algn="just"/>
            <a:r>
              <a:rPr lang="en-US" sz="1200" dirty="0">
                <a:latin typeface="Calibri" panose="020F0502020204030204" pitchFamily="34" charset="0"/>
                <a:cs typeface="Calibri" panose="020F0502020204030204" pitchFamily="34" charset="0"/>
              </a:rPr>
              <a:t>Gradient-flow dynamics are at the forefront of numerous engineering and machine learning problems. Many algorithms utilizing gradient dynamics are large-scale, with computations being performed in a decentralized fashion over a network. This decentralization can be attributed to either information limitations or computational overhead in gradient computations. This course introduces the primary toolkit for designing and analyzing efficient decentralized optimization algorithms. We initiate the course by introducing the fundamentals of decentralized optimization problems, where individuals aim to find a common optimizer through local interactions over a network. We delve into both discrete and continuous-time dynamics, explore the effects of graph structures by providing a self-contained introduction to the basics of algebraic graph theory, and examine the impacts of uncertainty and randomness. A central focus will be on connecting the performance of distributed optimization methods to the features of the underlying network. The second part of the course will delve into fundamental limits in a broad class of distributed optimization algorithms and establish state-of-the-art worst-case performance bounds. We will also study issues of robustness and adversarial behaviors. In the final part of the course, we will concentrate on decentralized greedy algorithms for submodular optimization problems with limited information. These algorithms have found numerous recent applications, such as data summarization and selection problems in natural language processing, as well as sensor deployment in robotics.</a:t>
            </a:r>
            <a:r>
              <a:rPr lang="en-US" sz="1200" dirty="0">
                <a:solidFill>
                  <a:srgbClr val="FF0000"/>
                </a:solidFill>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Examples will be illustrated on </a:t>
            </a:r>
            <a:r>
              <a:rPr lang="en-US" sz="1200" dirty="0" err="1">
                <a:latin typeface="Calibri" panose="020F0502020204030204" pitchFamily="34" charset="0"/>
                <a:cs typeface="Calibri" panose="020F0502020204030204" pitchFamily="34" charset="0"/>
              </a:rPr>
              <a:t>Matlab</a:t>
            </a:r>
            <a:r>
              <a:rPr lang="en-US" sz="1200" dirty="0">
                <a:latin typeface="Calibri" panose="020F0502020204030204" pitchFamily="34" charset="0"/>
                <a:cs typeface="Calibri" panose="020F0502020204030204" pitchFamily="34" charset="0"/>
              </a:rPr>
              <a:t>.</a:t>
            </a:r>
            <a:endParaRPr lang="en-US" sz="1200" dirty="0">
              <a:latin typeface="Calibri" panose="020F0502020204030204" pitchFamily="34" charset="0"/>
              <a:ea typeface="Calibri" charset="0"/>
              <a:cs typeface="Calibri" panose="020F0502020204030204" pitchFamily="34" charset="0"/>
            </a:endParaRPr>
          </a:p>
        </p:txBody>
      </p:sp>
      <p:sp>
        <p:nvSpPr>
          <p:cNvPr id="30" name="Rectangle 29">
            <a:extLst>
              <a:ext uri="{FF2B5EF4-FFF2-40B4-BE49-F238E27FC236}">
                <a16:creationId xmlns:a16="http://schemas.microsoft.com/office/drawing/2014/main" id="{28BCAD54-3A56-5C44-8D99-FFAC88E6A943}"/>
              </a:ext>
            </a:extLst>
          </p:cNvPr>
          <p:cNvSpPr/>
          <p:nvPr/>
        </p:nvSpPr>
        <p:spPr>
          <a:xfrm>
            <a:off x="278620" y="9106767"/>
            <a:ext cx="6742214" cy="1415772"/>
          </a:xfrm>
          <a:prstGeom prst="rect">
            <a:avLst/>
          </a:prstGeom>
        </p:spPr>
        <p:txBody>
          <a:bodyPr wrap="square">
            <a:spAutoFit/>
          </a:bodyPr>
          <a:lstStyle/>
          <a:p>
            <a:pPr algn="just">
              <a:spcAft>
                <a:spcPts val="0"/>
              </a:spcAft>
            </a:pPr>
            <a:r>
              <a:rPr lang="en-US" sz="1400" b="1" dirty="0">
                <a:solidFill>
                  <a:schemeClr val="tx2"/>
                </a:solidFill>
                <a:latin typeface="Calibri" panose="020F0502020204030204" pitchFamily="34" charset="0"/>
                <a:ea typeface="Times New Roman" panose="02020603050405020304" pitchFamily="18" charset="0"/>
              </a:rPr>
              <a:t>Outline</a:t>
            </a:r>
          </a:p>
          <a:p>
            <a:pPr marL="228600" indent="-228600">
              <a:buFont typeface="+mj-lt"/>
              <a:buAutoNum type="arabicPeriod"/>
            </a:pPr>
            <a:r>
              <a:rPr lang="en-US" sz="1200" dirty="0">
                <a:latin typeface="Calibri" panose="020F0502020204030204" pitchFamily="34" charset="0"/>
                <a:cs typeface="Calibri" panose="020F0502020204030204" pitchFamily="34" charset="0"/>
              </a:rPr>
              <a:t>Decentralization in optimization and learning: an overview of the state-of-the-art</a:t>
            </a:r>
          </a:p>
          <a:p>
            <a:pPr marL="228600" indent="-228600">
              <a:buFont typeface="+mj-lt"/>
              <a:buAutoNum type="arabicPeriod"/>
            </a:pPr>
            <a:r>
              <a:rPr lang="en-US" sz="1200" dirty="0">
                <a:latin typeface="Calibri" panose="020F0502020204030204" pitchFamily="34" charset="0"/>
                <a:cs typeface="Calibri" panose="020F0502020204030204" pitchFamily="34" charset="0"/>
              </a:rPr>
              <a:t>Consensus-based methods: deterministic and stochastic, with discrete and continuous-time dynamics</a:t>
            </a:r>
          </a:p>
          <a:p>
            <a:pPr marL="228600" indent="-228600">
              <a:buFont typeface="+mj-lt"/>
              <a:buAutoNum type="arabicPeriod"/>
            </a:pPr>
            <a:r>
              <a:rPr lang="en-US" sz="1200" dirty="0">
                <a:latin typeface="Calibri" panose="020F0502020204030204" pitchFamily="34" charset="0"/>
                <a:cs typeface="Calibri" panose="020F0502020204030204" pitchFamily="34" charset="0"/>
              </a:rPr>
              <a:t>Worst-case studies and performance estimation for gradient dynamics</a:t>
            </a:r>
          </a:p>
          <a:p>
            <a:pPr marL="228600" indent="-228600">
              <a:buFont typeface="+mj-lt"/>
              <a:buAutoNum type="arabicPeriod"/>
            </a:pPr>
            <a:r>
              <a:rPr lang="en-US" sz="1200" dirty="0">
                <a:latin typeface="Calibri" panose="020F0502020204030204" pitchFamily="34" charset="0"/>
                <a:cs typeface="Calibri" panose="020F0502020204030204" pitchFamily="34" charset="0"/>
              </a:rPr>
              <a:t>Fundamental limits in distributed computation and optimization</a:t>
            </a:r>
          </a:p>
          <a:p>
            <a:pPr marL="228600" indent="-228600">
              <a:buFont typeface="+mj-lt"/>
              <a:buAutoNum type="arabicPeriod"/>
            </a:pPr>
            <a:r>
              <a:rPr lang="en-US" sz="1200" dirty="0">
                <a:latin typeface="Calibri" panose="020F0502020204030204" pitchFamily="34" charset="0"/>
                <a:cs typeface="Calibri" panose="020F0502020204030204" pitchFamily="34" charset="0"/>
              </a:rPr>
              <a:t>Robustness and resiliency in distributed optimization</a:t>
            </a:r>
          </a:p>
          <a:p>
            <a:pPr marL="228600" indent="-228600">
              <a:buFont typeface="+mj-lt"/>
              <a:buAutoNum type="arabicPeriod"/>
            </a:pPr>
            <a:r>
              <a:rPr lang="en-US" sz="1200" dirty="0">
                <a:latin typeface="Calibri" panose="020F0502020204030204" pitchFamily="34" charset="0"/>
                <a:cs typeface="Calibri" panose="020F0502020204030204" pitchFamily="34" charset="0"/>
              </a:rPr>
              <a:t>Distributed submodular optimization</a:t>
            </a:r>
          </a:p>
        </p:txBody>
      </p:sp>
      <p:sp>
        <p:nvSpPr>
          <p:cNvPr id="3" name="ZoneTexte 2">
            <a:extLst>
              <a:ext uri="{FF2B5EF4-FFF2-40B4-BE49-F238E27FC236}">
                <a16:creationId xmlns:a16="http://schemas.microsoft.com/office/drawing/2014/main" id="{F150D12A-DB88-C24C-9A10-58F21002764D}"/>
              </a:ext>
            </a:extLst>
          </p:cNvPr>
          <p:cNvSpPr txBox="1"/>
          <p:nvPr/>
        </p:nvSpPr>
        <p:spPr>
          <a:xfrm>
            <a:off x="682318" y="8437450"/>
            <a:ext cx="4850947" cy="461665"/>
          </a:xfrm>
          <a:prstGeom prst="rect">
            <a:avLst/>
          </a:prstGeom>
          <a:noFill/>
        </p:spPr>
        <p:txBody>
          <a:bodyPr wrap="square" rtlCol="0">
            <a:spAutoFit/>
          </a:bodyPr>
          <a:lstStyle/>
          <a:p>
            <a:r>
              <a:rPr lang="fr-FR" sz="1200" dirty="0" err="1">
                <a:latin typeface="Calibri" panose="020F0502020204030204" pitchFamily="34" charset="0"/>
                <a:cs typeface="Calibri" panose="020F0502020204030204" pitchFamily="34" charset="0"/>
              </a:rPr>
              <a:t>Detailed</a:t>
            </a:r>
            <a:r>
              <a:rPr lang="fr-FR" sz="1200" dirty="0">
                <a:latin typeface="Calibri" panose="020F0502020204030204" pitchFamily="34" charset="0"/>
                <a:cs typeface="Calibri" panose="020F0502020204030204" pitchFamily="34" charset="0"/>
              </a:rPr>
              <a:t> Information </a:t>
            </a:r>
            <a:r>
              <a:rPr lang="fr-FR" sz="1200" dirty="0" err="1">
                <a:latin typeface="Calibri" panose="020F0502020204030204" pitchFamily="34" charset="0"/>
                <a:cs typeface="Calibri" panose="020F0502020204030204" pitchFamily="34" charset="0"/>
              </a:rPr>
              <a:t>will</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be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provided</a:t>
            </a:r>
            <a:r>
              <a:rPr lang="fr-FR" sz="1200" dirty="0">
                <a:latin typeface="Calibri" panose="020F0502020204030204" pitchFamily="34" charset="0"/>
                <a:cs typeface="Calibri" panose="020F0502020204030204" pitchFamily="34" charset="0"/>
              </a:rPr>
              <a:t> on  </a:t>
            </a:r>
            <a:r>
              <a:rPr lang="fr-BE" sz="1200" dirty="0">
                <a:solidFill>
                  <a:srgbClr val="CCFFCC"/>
                </a:solidFill>
                <a:latin typeface="Calibri" panose="020F0502020204030204" pitchFamily="34" charset="0"/>
                <a:cs typeface="Calibri" panose="020F0502020204030204" pitchFamily="34" charset="0"/>
              </a:rPr>
              <a:t>https://</a:t>
            </a:r>
            <a:r>
              <a:rPr lang="fr-BE" sz="1200" dirty="0" err="1">
                <a:solidFill>
                  <a:srgbClr val="CCFFCC"/>
                </a:solidFill>
                <a:latin typeface="Calibri" panose="020F0502020204030204" pitchFamily="34" charset="0"/>
                <a:cs typeface="Calibri" panose="020F0502020204030204" pitchFamily="34" charset="0"/>
              </a:rPr>
              <a:t>gharesifard.github.io</a:t>
            </a:r>
            <a:r>
              <a:rPr lang="fr-BE" sz="1200" dirty="0">
                <a:solidFill>
                  <a:srgbClr val="CCFFCC"/>
                </a:solidFill>
                <a:latin typeface="Calibri" panose="020F0502020204030204" pitchFamily="34" charset="0"/>
                <a:cs typeface="Calibri" panose="020F0502020204030204" pitchFamily="34" charset="0"/>
              </a:rPr>
              <a:t>/eeci2024-decentralized/</a:t>
            </a:r>
            <a:endParaRPr lang="fr-FR" sz="1200" dirty="0">
              <a:solidFill>
                <a:srgbClr val="CCFFCC"/>
              </a:solidFill>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A240AE21-8F00-D445-AE8E-0A6A789323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7788" y="2115705"/>
            <a:ext cx="3572028" cy="1903220"/>
          </a:xfrm>
          <a:prstGeom prst="rect">
            <a:avLst/>
          </a:prstGeom>
        </p:spPr>
      </p:pic>
      <p:pic>
        <p:nvPicPr>
          <p:cNvPr id="10" name="Image 9">
            <a:extLst>
              <a:ext uri="{FF2B5EF4-FFF2-40B4-BE49-F238E27FC236}">
                <a16:creationId xmlns:a16="http://schemas.microsoft.com/office/drawing/2014/main" id="{EC5B47C5-7577-9A40-95DA-0845BF740E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2513" y="8165700"/>
            <a:ext cx="1056019" cy="1048884"/>
          </a:xfrm>
          <a:prstGeom prst="rect">
            <a:avLst/>
          </a:prstGeom>
        </p:spPr>
      </p:pic>
      <p:pic>
        <p:nvPicPr>
          <p:cNvPr id="17" name="Picture 2" descr="IEEE Control Systems Society Logo SPOT">
            <a:extLst>
              <a:ext uri="{FF2B5EF4-FFF2-40B4-BE49-F238E27FC236}">
                <a16:creationId xmlns:a16="http://schemas.microsoft.com/office/drawing/2014/main" id="{F2EDE04B-6F23-A544-B2D2-A12D0B874F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928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855875861"/>
              </p:ext>
            </p:extLst>
          </p:nvPr>
        </p:nvGraphicFramePr>
        <p:xfrm>
          <a:off x="475490" y="1489858"/>
          <a:ext cx="6788725" cy="498475"/>
        </p:xfrm>
        <a:graphic>
          <a:graphicData uri="http://schemas.openxmlformats.org/drawingml/2006/table">
            <a:tbl>
              <a:tblPr/>
              <a:tblGrid>
                <a:gridCol w="2350006">
                  <a:extLst>
                    <a:ext uri="{9D8B030D-6E8A-4147-A177-3AD203B41FA5}">
                      <a16:colId xmlns:a16="http://schemas.microsoft.com/office/drawing/2014/main" val="20000"/>
                    </a:ext>
                  </a:extLst>
                </a:gridCol>
                <a:gridCol w="4438719">
                  <a:extLst>
                    <a:ext uri="{9D8B030D-6E8A-4147-A177-3AD203B41FA5}">
                      <a16:colId xmlns:a16="http://schemas.microsoft.com/office/drawing/2014/main" val="20001"/>
                    </a:ext>
                  </a:extLst>
                </a:gridCol>
              </a:tblGrid>
              <a:tr h="0">
                <a:tc>
                  <a:txBody>
                    <a:bodyPr/>
                    <a:lstStyle/>
                    <a:p>
                      <a:pPr algn="ctr"/>
                      <a:r>
                        <a:rPr lang="fr-FR" sz="1600" b="1" dirty="0">
                          <a:solidFill>
                            <a:srgbClr val="000000"/>
                          </a:solidFill>
                          <a:effectLst/>
                          <a:latin typeface="Calibri" panose="020F0502020204030204" pitchFamily="34" charset="0"/>
                          <a:ea typeface="Times New Roman" panose="02020603050405020304" pitchFamily="18" charset="0"/>
                        </a:rPr>
                        <a:t>M15  PADOVA </a:t>
                      </a:r>
                    </a:p>
                    <a:p>
                      <a:pPr algn="ctr"/>
                      <a:r>
                        <a:rPr lang="fr-FR" sz="1600" b="1" kern="1200" dirty="0">
                          <a:solidFill>
                            <a:schemeClr val="bg1"/>
                          </a:solidFill>
                          <a:effectLst/>
                          <a:latin typeface="Calibri" panose="020F0502020204030204" pitchFamily="34" charset="0"/>
                          <a:ea typeface="+mn-ea"/>
                          <a:cs typeface="Calibri" panose="020F0502020204030204" pitchFamily="34" charset="0"/>
                        </a:rPr>
                        <a:t>11/06/2024-14/06/2024</a:t>
                      </a:r>
                      <a:r>
                        <a:rPr lang="en-FR" sz="1600" b="1" dirty="0">
                          <a:solidFill>
                            <a:schemeClr val="bg1"/>
                          </a:solidFill>
                          <a:effectLst/>
                          <a:latin typeface="Calibri" panose="020F0502020204030204" pitchFamily="34" charset="0"/>
                          <a:cs typeface="Calibri" panose="020F0502020204030204" pitchFamily="34" charset="0"/>
                        </a:rPr>
                        <a:t> </a:t>
                      </a:r>
                      <a:endParaRPr lang="en-FR"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txBody>
                  <a:tcPr marL="114300" marR="11430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CCFFCC"/>
                    </a:solidFill>
                  </a:tcPr>
                </a:tc>
                <a:tc>
                  <a:txBody>
                    <a:bodyPr/>
                    <a:lstStyle/>
                    <a:p>
                      <a:pPr algn="ctr">
                        <a:spcAft>
                          <a:spcPts val="0"/>
                        </a:spcAft>
                      </a:pPr>
                      <a:r>
                        <a:rPr lang="en-US" sz="1600" b="1" i="1" kern="1200" dirty="0">
                          <a:solidFill>
                            <a:schemeClr val="bg1"/>
                          </a:solidFill>
                          <a:effectLst/>
                          <a:latin typeface="Calibri" panose="020F0502020204030204" pitchFamily="34" charset="0"/>
                          <a:ea typeface="+mn-ea"/>
                          <a:cs typeface="Calibri" panose="020F0502020204030204" pitchFamily="34" charset="0"/>
                        </a:rPr>
                        <a:t>Theory and Applications of </a:t>
                      </a:r>
                    </a:p>
                    <a:p>
                      <a:pPr algn="ctr">
                        <a:spcAft>
                          <a:spcPts val="0"/>
                        </a:spcAft>
                      </a:pPr>
                      <a:r>
                        <a:rPr lang="en-US" sz="1600" b="1" i="1" kern="1200" dirty="0">
                          <a:solidFill>
                            <a:schemeClr val="bg1"/>
                          </a:solidFill>
                          <a:effectLst/>
                          <a:latin typeface="Calibri" panose="020F0502020204030204" pitchFamily="34" charset="0"/>
                          <a:ea typeface="+mn-ea"/>
                          <a:cs typeface="Calibri" panose="020F0502020204030204" pitchFamily="34" charset="0"/>
                        </a:rPr>
                        <a:t>Contracting Dynamical Systems</a:t>
                      </a:r>
                      <a:r>
                        <a:rPr lang="en-FR" sz="1600" dirty="0">
                          <a:solidFill>
                            <a:schemeClr val="bg1"/>
                          </a:solidFill>
                          <a:effectLst/>
                          <a:latin typeface="Calibri" panose="020F0502020204030204" pitchFamily="34" charset="0"/>
                          <a:cs typeface="Calibri" panose="020F0502020204030204" pitchFamily="34" charset="0"/>
                        </a:rPr>
                        <a:t> </a:t>
                      </a:r>
                      <a:endPar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8" name="Rectangle 7">
            <a:hlinkClick r:id="rId4"/>
          </p:cNvPr>
          <p:cNvSpPr>
            <a:spLocks noChangeArrowheads="1"/>
          </p:cNvSpPr>
          <p:nvPr/>
        </p:nvSpPr>
        <p:spPr bwMode="auto">
          <a:xfrm>
            <a:off x="335203" y="2550789"/>
            <a:ext cx="4311751" cy="6217087"/>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fr-FR" sz="1400" b="1" i="0" u="none" strike="noStrike" cap="none" normalizeH="0" baseline="0" dirty="0">
                <a:ln>
                  <a:noFill/>
                </a:ln>
                <a:solidFill>
                  <a:srgbClr val="FFC000"/>
                </a:solidFill>
                <a:effectLst/>
                <a:latin typeface="Calibri" panose="020F0502020204030204" pitchFamily="34" charset="0"/>
                <a:ea typeface="Calibri" panose="020F0502020204030204" pitchFamily="34" charset="0"/>
                <a:cs typeface="Calibri" panose="020F0502020204030204" pitchFamily="34" charset="0"/>
              </a:rPr>
              <a:t>Abstract </a:t>
            </a:r>
          </a:p>
          <a:p>
            <a:r>
              <a:rPr lang="en-FR" sz="1200" dirty="0">
                <a:latin typeface="Calibri" panose="020F0502020204030204" pitchFamily="34" charset="0"/>
                <a:cs typeface="Calibri" panose="020F0502020204030204" pitchFamily="34" charset="0"/>
              </a:rPr>
              <a:t>ABSTRACT:</a:t>
            </a:r>
            <a:br>
              <a:rPr lang="en-FR" sz="1200" dirty="0">
                <a:latin typeface="Calibri" panose="020F0502020204030204" pitchFamily="34" charset="0"/>
                <a:cs typeface="Calibri" panose="020F0502020204030204" pitchFamily="34" charset="0"/>
              </a:rPr>
            </a:br>
            <a:br>
              <a:rPr lang="en-FR" sz="1200" dirty="0">
                <a:latin typeface="Calibri" panose="020F0502020204030204" pitchFamily="34" charset="0"/>
                <a:cs typeface="Calibri" panose="020F0502020204030204" pitchFamily="34" charset="0"/>
              </a:rPr>
            </a:br>
            <a:r>
              <a:rPr lang="en-FR" sz="1200" dirty="0">
                <a:latin typeface="Calibri" panose="020F0502020204030204" pitchFamily="34" charset="0"/>
                <a:cs typeface="Calibri" panose="020F0502020204030204" pitchFamily="34" charset="0"/>
              </a:rPr>
              <a:t>Over the last two decades, engineers and mathematicians have made remarkable progress on the application of the Banach contraction principle to dynamical systems over networks. The basic contraction property is now understood for discrete and continuous time systems, with respect to Euclidean and non-Euclidean norms, in closed and open systems, and for single agents and networks of systems.</a:t>
            </a:r>
            <a:br>
              <a:rPr lang="en-FR" sz="1200" dirty="0">
                <a:latin typeface="Calibri" panose="020F0502020204030204" pitchFamily="34" charset="0"/>
                <a:cs typeface="Calibri" panose="020F0502020204030204" pitchFamily="34" charset="0"/>
              </a:rPr>
            </a:br>
            <a:br>
              <a:rPr lang="en-FR" sz="1200" dirty="0">
                <a:latin typeface="Calibri" panose="020F0502020204030204" pitchFamily="34" charset="0"/>
                <a:cs typeface="Calibri" panose="020F0502020204030204" pitchFamily="34" charset="0"/>
              </a:rPr>
            </a:br>
            <a:r>
              <a:rPr lang="en-FR" sz="1200" dirty="0">
                <a:latin typeface="Calibri" panose="020F0502020204030204" pitchFamily="34" charset="0"/>
                <a:cs typeface="Calibri" panose="020F0502020204030204" pitchFamily="34" charset="0"/>
              </a:rPr>
              <a:t>In this set of lectures, I will present this theoretical field and its applications. Topics will include</a:t>
            </a:r>
          </a:p>
          <a:p>
            <a:r>
              <a:rPr lang="en-FR" sz="1200" dirty="0">
                <a:latin typeface="Calibri" panose="020F0502020204030204" pitchFamily="34" charset="0"/>
                <a:cs typeface="Calibri" panose="020F0502020204030204" pitchFamily="34" charset="0"/>
              </a:rPr>
              <a:t> (i) the algebraic properties of the induced norms and logarithmic norms of matrices, </a:t>
            </a:r>
          </a:p>
          <a:p>
            <a:r>
              <a:rPr lang="en-FR" sz="1200" dirty="0">
                <a:latin typeface="Calibri" panose="020F0502020204030204" pitchFamily="34" charset="0"/>
                <a:cs typeface="Calibri" panose="020F0502020204030204" pitchFamily="34" charset="0"/>
              </a:rPr>
              <a:t>(ii) contracting dynamics over finite-dimensional vector spaces endowed with Euclidean and non-Euclidean norms,  </a:t>
            </a:r>
          </a:p>
          <a:p>
            <a:r>
              <a:rPr lang="en-FR" sz="1200" dirty="0">
                <a:latin typeface="Calibri" panose="020F0502020204030204" pitchFamily="34" charset="0"/>
                <a:cs typeface="Calibri" panose="020F0502020204030204" pitchFamily="34" charset="0"/>
              </a:rPr>
              <a:t>(iii) weakly-contracting dynamics and monotone dynamics. </a:t>
            </a:r>
          </a:p>
          <a:p>
            <a:endParaRPr lang="en-FR" sz="1200" dirty="0">
              <a:latin typeface="Calibri" panose="020F0502020204030204" pitchFamily="34" charset="0"/>
              <a:cs typeface="Calibri" panose="020F0502020204030204" pitchFamily="34" charset="0"/>
            </a:endParaRPr>
          </a:p>
          <a:p>
            <a:r>
              <a:rPr lang="en-FR" sz="1200" dirty="0">
                <a:latin typeface="Calibri" panose="020F0502020204030204" pitchFamily="34" charset="0"/>
                <a:cs typeface="Calibri" panose="020F0502020204030204" pitchFamily="34" charset="0"/>
              </a:rPr>
              <a:t>Numerous examples will be presented, including Hopfield neural networks, interconnected contracting systems, and gradient and primal/dual flows of convex functions. </a:t>
            </a:r>
            <a:br>
              <a:rPr lang="en-FR" sz="1200" dirty="0">
                <a:latin typeface="Calibri" panose="020F0502020204030204" pitchFamily="34" charset="0"/>
                <a:cs typeface="Calibri" panose="020F0502020204030204" pitchFamily="34" charset="0"/>
              </a:rPr>
            </a:br>
            <a:br>
              <a:rPr lang="en-FR" sz="1200" dirty="0">
                <a:latin typeface="Calibri" panose="020F0502020204030204" pitchFamily="34" charset="0"/>
                <a:cs typeface="Calibri" panose="020F0502020204030204" pitchFamily="34" charset="0"/>
              </a:rPr>
            </a:br>
            <a:br>
              <a:rPr lang="en-FR" sz="1200" dirty="0">
                <a:latin typeface="Calibri" panose="020F0502020204030204" pitchFamily="34" charset="0"/>
                <a:cs typeface="Calibri" panose="020F0502020204030204" pitchFamily="34" charset="0"/>
              </a:rPr>
            </a:br>
            <a:endParaRPr lang="en-FR" sz="1200" dirty="0">
              <a:latin typeface="Calibri" panose="020F0502020204030204" pitchFamily="34" charset="0"/>
              <a:cs typeface="Calibri" panose="020F0502020204030204" pitchFamily="34" charset="0"/>
            </a:endParaRPr>
          </a:p>
          <a:p>
            <a:endParaRPr lang="en-FR" sz="1200" dirty="0">
              <a:latin typeface="Calibri" panose="020F0502020204030204" pitchFamily="34" charset="0"/>
              <a:cs typeface="Calibri" panose="020F0502020204030204" pitchFamily="34" charset="0"/>
            </a:endParaRPr>
          </a:p>
          <a:p>
            <a:endParaRPr lang="en-FR" sz="1200" dirty="0">
              <a:latin typeface="Calibri" panose="020F0502020204030204" pitchFamily="34" charset="0"/>
              <a:cs typeface="Calibri" panose="020F0502020204030204" pitchFamily="34" charset="0"/>
            </a:endParaRPr>
          </a:p>
          <a:p>
            <a:r>
              <a:rPr lang="en-FR" sz="1200" dirty="0">
                <a:latin typeface="Calibri" panose="020F0502020204030204" pitchFamily="34" charset="0"/>
                <a:cs typeface="Calibri" panose="020F0502020204030204" pitchFamily="34" charset="0"/>
              </a:rPr>
              <a:t>REFERENCE:</a:t>
            </a:r>
            <a:br>
              <a:rPr lang="en-FR" sz="1200" dirty="0">
                <a:latin typeface="Calibri" panose="020F0502020204030204" pitchFamily="34" charset="0"/>
                <a:cs typeface="Calibri" panose="020F0502020204030204" pitchFamily="34" charset="0"/>
              </a:rPr>
            </a:br>
            <a:br>
              <a:rPr lang="en-FR" sz="1200" dirty="0">
                <a:latin typeface="Calibri" panose="020F0502020204030204" pitchFamily="34" charset="0"/>
                <a:cs typeface="Calibri" panose="020F0502020204030204" pitchFamily="34" charset="0"/>
              </a:rPr>
            </a:br>
            <a:r>
              <a:rPr lang="en-FR" sz="1200" dirty="0">
                <a:latin typeface="Calibri" panose="020F0502020204030204" pitchFamily="34" charset="0"/>
                <a:cs typeface="Calibri" panose="020F0502020204030204" pitchFamily="34" charset="0"/>
              </a:rPr>
              <a:t>The reference text for the minicourse is the recent text "Contraction Theory for Dynamical Systems", KDP, v1.1, 2023, ISBN 979-8836646806, freely available at: </a:t>
            </a:r>
            <a:r>
              <a:rPr lang="en-FR" sz="1200" u="sng" dirty="0">
                <a:latin typeface="Calibri" panose="020F0502020204030204" pitchFamily="34" charset="0"/>
                <a:cs typeface="Calibri" panose="020F0502020204030204" pitchFamily="34" charset="0"/>
                <a:hlinkClick r:id="rId5"/>
              </a:rPr>
              <a:t>https://fbullo.github.io/ctds</a:t>
            </a:r>
            <a:endParaRPr lang="en-FR" sz="1200" dirty="0">
              <a:latin typeface="Calibri" panose="020F0502020204030204" pitchFamily="34" charset="0"/>
              <a:cs typeface="Calibri" panose="020F0502020204030204" pitchFamily="34" charset="0"/>
            </a:endParaRPr>
          </a:p>
        </p:txBody>
      </p:sp>
      <p:sp>
        <p:nvSpPr>
          <p:cNvPr id="11" name="Rectangle 10"/>
          <p:cNvSpPr/>
          <p:nvPr/>
        </p:nvSpPr>
        <p:spPr>
          <a:xfrm>
            <a:off x="4840893" y="5346700"/>
            <a:ext cx="2328786" cy="677108"/>
          </a:xfrm>
          <a:prstGeom prst="rect">
            <a:avLst/>
          </a:prstGeom>
        </p:spPr>
        <p:txBody>
          <a:bodyPr wrap="square">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ctr">
              <a:spcAft>
                <a:spcPts val="0"/>
              </a:spcAft>
            </a:pPr>
            <a:r>
              <a:rPr lang="en-US" sz="1400" b="1" dirty="0">
                <a:solidFill>
                  <a:schemeClr val="bg2">
                    <a:lumMod val="20000"/>
                    <a:lumOff val="80000"/>
                  </a:schemeClr>
                </a:solidFill>
                <a:latin typeface="Calibri" panose="020F0502020204030204" pitchFamily="34" charset="0"/>
                <a:cs typeface="Calibri" panose="020F0502020204030204" pitchFamily="34" charset="0"/>
              </a:rPr>
              <a:t>Francesco </a:t>
            </a:r>
            <a:r>
              <a:rPr lang="en-US" sz="1400" b="1" dirty="0" err="1">
                <a:solidFill>
                  <a:schemeClr val="bg2">
                    <a:lumMod val="20000"/>
                    <a:lumOff val="80000"/>
                  </a:schemeClr>
                </a:solidFill>
                <a:latin typeface="Calibri" panose="020F0502020204030204" pitchFamily="34" charset="0"/>
                <a:cs typeface="Calibri" panose="020F0502020204030204" pitchFamily="34" charset="0"/>
              </a:rPr>
              <a:t>Bullo</a:t>
            </a:r>
            <a:r>
              <a:rPr lang="en-US" sz="1400" i="1" dirty="0">
                <a:solidFill>
                  <a:schemeClr val="bg2">
                    <a:lumMod val="20000"/>
                    <a:lumOff val="80000"/>
                  </a:schemeClr>
                </a:solidFill>
                <a:latin typeface="Calibri" panose="020F0502020204030204" pitchFamily="34" charset="0"/>
                <a:cs typeface="Calibri" panose="020F0502020204030204" pitchFamily="34" charset="0"/>
              </a:rPr>
              <a:t> </a:t>
            </a:r>
          </a:p>
          <a:p>
            <a:pPr algn="ctr">
              <a:spcAft>
                <a:spcPts val="0"/>
              </a:spcAft>
            </a:pPr>
            <a:r>
              <a:rPr lang="en-US" sz="1200" i="1" dirty="0">
                <a:latin typeface="Calibri" panose="020F0502020204030204" pitchFamily="34" charset="0"/>
                <a:cs typeface="Calibri" panose="020F0502020204030204" pitchFamily="34" charset="0"/>
              </a:rPr>
              <a:t>UC Santa Barbara </a:t>
            </a:r>
            <a:r>
              <a:rPr lang="en-FR" sz="1200" i="1" dirty="0">
                <a:latin typeface="Calibri" panose="020F0502020204030204" pitchFamily="34" charset="0"/>
                <a:cs typeface="Calibri" panose="020F0502020204030204" pitchFamily="34" charset="0"/>
              </a:rPr>
              <a:t> </a:t>
            </a:r>
          </a:p>
          <a:p>
            <a:pPr algn="ctr">
              <a:spcAft>
                <a:spcPts val="0"/>
              </a:spcAft>
            </a:pPr>
            <a:r>
              <a:rPr lang="en-US" sz="1200" b="1" u="sng" dirty="0">
                <a:solidFill>
                  <a:srgbClr val="FFFF0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https://fbullo.github.io</a:t>
            </a:r>
            <a:r>
              <a:rPr lang="en-FR" sz="1200" dirty="0">
                <a:solidFill>
                  <a:srgbClr val="FFFF00"/>
                </a:solidFill>
                <a:latin typeface="Calibri" panose="020F0502020204030204" pitchFamily="34" charset="0"/>
                <a:cs typeface="Calibri" panose="020F0502020204030204" pitchFamily="34" charset="0"/>
              </a:rPr>
              <a:t> </a:t>
            </a:r>
            <a:endPar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endParaRPr>
          </a:p>
        </p:txBody>
      </p:sp>
      <p:pic>
        <p:nvPicPr>
          <p:cNvPr id="14" name="Image 13">
            <a:extLst>
              <a:ext uri="{FF2B5EF4-FFF2-40B4-BE49-F238E27FC236}">
                <a16:creationId xmlns:a16="http://schemas.microsoft.com/office/drawing/2014/main" id="{7D7A222D-3ED0-3747-A330-F08481F88B9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5" name="Picture 2" descr="IEEE Control Systems Society Logo SPOT">
            <a:extLst>
              <a:ext uri="{FF2B5EF4-FFF2-40B4-BE49-F238E27FC236}">
                <a16:creationId xmlns:a16="http://schemas.microsoft.com/office/drawing/2014/main" id="{793A784A-A836-074B-A724-74BCE660C3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person smiling&#10;&#10;Description automatically generated">
            <a:extLst>
              <a:ext uri="{FF2B5EF4-FFF2-40B4-BE49-F238E27FC236}">
                <a16:creationId xmlns:a16="http://schemas.microsoft.com/office/drawing/2014/main" id="{6D2BCB16-19D5-F446-B1EA-61FF21BBA8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9417" y="2938261"/>
            <a:ext cx="1871738" cy="2327605"/>
          </a:xfrm>
          <a:prstGeom prst="rect">
            <a:avLst/>
          </a:prstGeom>
        </p:spPr>
      </p:pic>
      <p:pic>
        <p:nvPicPr>
          <p:cNvPr id="7" name="Picture 6" descr="A cover of a book&#10;&#10;Description automatically generated">
            <a:extLst>
              <a:ext uri="{FF2B5EF4-FFF2-40B4-BE49-F238E27FC236}">
                <a16:creationId xmlns:a16="http://schemas.microsoft.com/office/drawing/2014/main" id="{DB01A5EB-BA56-154F-AACC-05AB297A53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0654" y="7821061"/>
            <a:ext cx="1341642" cy="1756076"/>
          </a:xfrm>
          <a:prstGeom prst="rect">
            <a:avLst/>
          </a:prstGeom>
        </p:spPr>
      </p:pic>
    </p:spTree>
    <p:extLst>
      <p:ext uri="{BB962C8B-B14F-4D97-AF65-F5344CB8AC3E}">
        <p14:creationId xmlns:p14="http://schemas.microsoft.com/office/powerpoint/2010/main" val="23402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graphicFrame>
        <p:nvGraphicFramePr>
          <p:cNvPr id="16" name="Tableau 15">
            <a:extLst>
              <a:ext uri="{FF2B5EF4-FFF2-40B4-BE49-F238E27FC236}">
                <a16:creationId xmlns:a16="http://schemas.microsoft.com/office/drawing/2014/main" id="{82CE2CF7-A7D1-AE4E-A8EC-F3FE0AD73848}"/>
              </a:ext>
            </a:extLst>
          </p:cNvPr>
          <p:cNvGraphicFramePr>
            <a:graphicFrameLocks noGrp="1"/>
          </p:cNvGraphicFramePr>
          <p:nvPr>
            <p:extLst>
              <p:ext uri="{D42A27DB-BD31-4B8C-83A1-F6EECF244321}">
                <p14:modId xmlns:p14="http://schemas.microsoft.com/office/powerpoint/2010/main" val="2634362672"/>
              </p:ext>
            </p:extLst>
          </p:nvPr>
        </p:nvGraphicFramePr>
        <p:xfrm>
          <a:off x="386266" y="1463916"/>
          <a:ext cx="6788725" cy="498475"/>
        </p:xfrm>
        <a:graphic>
          <a:graphicData uri="http://schemas.openxmlformats.org/drawingml/2006/table">
            <a:tbl>
              <a:tblPr/>
              <a:tblGrid>
                <a:gridCol w="2465675">
                  <a:extLst>
                    <a:ext uri="{9D8B030D-6E8A-4147-A177-3AD203B41FA5}">
                      <a16:colId xmlns:a16="http://schemas.microsoft.com/office/drawing/2014/main" val="20000"/>
                    </a:ext>
                  </a:extLst>
                </a:gridCol>
                <a:gridCol w="4323050">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M16 – TRONDHEIM</a:t>
                      </a:r>
                    </a:p>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17/06/2024-21/06/2024</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solidFill>
                  </a:tcPr>
                </a:tc>
                <a:tc>
                  <a:txBody>
                    <a:bodyPr/>
                    <a:lstStyle/>
                    <a:p>
                      <a:pPr algn="ctr"/>
                      <a:r>
                        <a:rPr lang="en-AU" sz="1600" b="1" i="1" kern="1200" dirty="0">
                          <a:solidFill>
                            <a:schemeClr val="bg1"/>
                          </a:solidFill>
                          <a:effectLst/>
                          <a:latin typeface="Calibri" panose="020F0502020204030204" pitchFamily="34" charset="0"/>
                          <a:ea typeface="+mn-ea"/>
                          <a:cs typeface="Calibri" panose="020F0502020204030204" pitchFamily="34" charset="0"/>
                        </a:rPr>
                        <a:t>Equivariant observers: </a:t>
                      </a:r>
                    </a:p>
                    <a:p>
                      <a:pPr algn="ctr"/>
                      <a:r>
                        <a:rPr lang="en-AU" sz="1600" b="1" i="1" kern="1200" dirty="0">
                          <a:solidFill>
                            <a:schemeClr val="bg1"/>
                          </a:solidFill>
                          <a:effectLst/>
                          <a:latin typeface="Calibri" panose="020F0502020204030204" pitchFamily="34" charset="0"/>
                          <a:ea typeface="+mn-ea"/>
                          <a:cs typeface="Calibri" panose="020F0502020204030204" pitchFamily="34" charset="0"/>
                        </a:rPr>
                        <a:t>applications to autonomous systems </a:t>
                      </a:r>
                      <a:endParaRPr lang="en-FR" sz="1600" b="1" i="1" kern="1200" dirty="0">
                        <a:solidFill>
                          <a:schemeClr val="bg1"/>
                        </a:solidFill>
                        <a:effectLst/>
                        <a:latin typeface="Calibri" panose="020F0502020204030204" pitchFamily="34" charset="0"/>
                        <a:ea typeface="+mn-ea"/>
                        <a:cs typeface="Calibri" panose="020F0502020204030204" pitchFamily="34" charset="0"/>
                      </a:endParaRP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29" name="ZoneTexte 28">
            <a:extLst>
              <a:ext uri="{FF2B5EF4-FFF2-40B4-BE49-F238E27FC236}">
                <a16:creationId xmlns:a16="http://schemas.microsoft.com/office/drawing/2014/main" id="{31047C88-7127-C647-84F0-392C116B1256}"/>
              </a:ext>
            </a:extLst>
          </p:cNvPr>
          <p:cNvSpPr txBox="1"/>
          <p:nvPr/>
        </p:nvSpPr>
        <p:spPr>
          <a:xfrm>
            <a:off x="336238" y="5137845"/>
            <a:ext cx="6807647" cy="2785378"/>
          </a:xfrm>
          <a:prstGeom prst="rect">
            <a:avLst/>
          </a:prstGeom>
          <a:noFill/>
        </p:spPr>
        <p:txBody>
          <a:bodyPr wrap="square" rtlCol="0">
            <a:spAutoFit/>
          </a:bodyPr>
          <a:lstStyle/>
          <a:p>
            <a:pPr algn="just"/>
            <a:r>
              <a:rPr lang="fr-FR" sz="1400" b="1" dirty="0">
                <a:solidFill>
                  <a:srgbClr val="FFC000"/>
                </a:solidFill>
                <a:latin typeface="Calibri" pitchFamily="34" charset="0"/>
              </a:rPr>
              <a:t>Abstract  of the course</a:t>
            </a:r>
            <a:endParaRPr lang="fr-FR" sz="1200" b="1" dirty="0">
              <a:solidFill>
                <a:srgbClr val="FFC000"/>
              </a:solidFill>
              <a:latin typeface="Calibri" pitchFamily="34" charset="0"/>
            </a:endParaRPr>
          </a:p>
          <a:p>
            <a:pPr algn="just">
              <a:spcAft>
                <a:spcPts val="600"/>
              </a:spcAft>
            </a:pPr>
            <a:r>
              <a:rPr lang="en-AU" sz="1200" dirty="0">
                <a:latin typeface="Calibri" panose="020F0502020204030204" pitchFamily="34" charset="0"/>
                <a:cs typeface="Calibri" panose="020F0502020204030204" pitchFamily="34" charset="0"/>
              </a:rPr>
              <a:t>The operation of all autonomous systems depends critically on their ability to estimate their dynamic state.  For high performance small-scale aerial, marine and terrestrial systems with limited sensor suites, highly dynamic motion, and limited computational capacity, the state observer performance is even more important.  The role of symmetry as the fundamental structure needed to design the state-of-the-art observers and filters for autonomous systems has become accepted over the last decade and having an understanding is critical for student planning to work with the latest technology. </a:t>
            </a:r>
            <a:endParaRPr lang="en-FR" sz="1200" dirty="0">
              <a:latin typeface="Calibri" panose="020F0502020204030204" pitchFamily="34" charset="0"/>
              <a:cs typeface="Calibri" panose="020F0502020204030204" pitchFamily="34" charset="0"/>
            </a:endParaRPr>
          </a:p>
          <a:p>
            <a:pPr algn="just">
              <a:spcAft>
                <a:spcPts val="1200"/>
              </a:spcAft>
            </a:pPr>
            <a:r>
              <a:rPr lang="en-AU" sz="1200" dirty="0">
                <a:latin typeface="Calibri" panose="020F0502020204030204" pitchFamily="34" charset="0"/>
                <a:cs typeface="Calibri" panose="020F0502020204030204" pitchFamily="34" charset="0"/>
              </a:rPr>
              <a:t> This course provides an introduction to the modern geometric theory underlying design of observers and filters for autonomous systems.  The course provides a strong introduction to the tools of matrix calculus and matrix Lie groups from an engineering perspective.  The modern theory of observer and filter design is taught through an extensive suite of case studies drawn from autonomous systems applications including; attitude estimation, velocity aided attitude estimation, inertial navigation systems, visual inertial odometry, and </a:t>
            </a:r>
            <a:r>
              <a:rPr lang="en-AU" sz="1200" dirty="0" err="1">
                <a:latin typeface="Calibri" panose="020F0502020204030204" pitchFamily="34" charset="0"/>
                <a:cs typeface="Calibri" panose="020F0502020204030204" pitchFamily="34" charset="0"/>
              </a:rPr>
              <a:t>homography</a:t>
            </a:r>
            <a:r>
              <a:rPr lang="en-AU" sz="1200" dirty="0">
                <a:latin typeface="Calibri" panose="020F0502020204030204" pitchFamily="34" charset="0"/>
                <a:cs typeface="Calibri" panose="020F0502020204030204" pitchFamily="34" charset="0"/>
              </a:rPr>
              <a:t> estimation.  The course takes a hands on approach and students will learn the tools and techniques to derive and implement nonlinear observers and filters for real world robotic systems.</a:t>
            </a:r>
            <a:endParaRPr lang="en-FR" sz="1200" dirty="0">
              <a:latin typeface="Calibri" panose="020F0502020204030204" pitchFamily="34" charset="0"/>
              <a:cs typeface="Calibri" panose="020F0502020204030204" pitchFamily="34" charset="0"/>
            </a:endParaRPr>
          </a:p>
        </p:txBody>
      </p:sp>
      <p:graphicFrame>
        <p:nvGraphicFramePr>
          <p:cNvPr id="30" name="Tableau 29">
            <a:extLst>
              <a:ext uri="{FF2B5EF4-FFF2-40B4-BE49-F238E27FC236}">
                <a16:creationId xmlns:a16="http://schemas.microsoft.com/office/drawing/2014/main" id="{0526E68E-B34B-174E-B094-7F8253111D63}"/>
              </a:ext>
            </a:extLst>
          </p:cNvPr>
          <p:cNvGraphicFramePr>
            <a:graphicFrameLocks noGrp="1"/>
          </p:cNvGraphicFramePr>
          <p:nvPr>
            <p:extLst>
              <p:ext uri="{D42A27DB-BD31-4B8C-83A1-F6EECF244321}">
                <p14:modId xmlns:p14="http://schemas.microsoft.com/office/powerpoint/2010/main" val="3120808928"/>
              </p:ext>
            </p:extLst>
          </p:nvPr>
        </p:nvGraphicFramePr>
        <p:xfrm>
          <a:off x="206310" y="7935415"/>
          <a:ext cx="6728790" cy="1371600"/>
        </p:xfrm>
        <a:graphic>
          <a:graphicData uri="http://schemas.openxmlformats.org/drawingml/2006/table">
            <a:tbl>
              <a:tblPr firstRow="1" bandRow="1">
                <a:tableStyleId>{5C22544A-7EE6-4342-B048-85BDC9FD1C3A}</a:tableStyleId>
              </a:tblPr>
              <a:tblGrid>
                <a:gridCol w="813656">
                  <a:extLst>
                    <a:ext uri="{9D8B030D-6E8A-4147-A177-3AD203B41FA5}">
                      <a16:colId xmlns:a16="http://schemas.microsoft.com/office/drawing/2014/main" val="20000"/>
                    </a:ext>
                  </a:extLst>
                </a:gridCol>
                <a:gridCol w="5915134">
                  <a:extLst>
                    <a:ext uri="{9D8B030D-6E8A-4147-A177-3AD203B41FA5}">
                      <a16:colId xmlns:a16="http://schemas.microsoft.com/office/drawing/2014/main" val="20001"/>
                    </a:ext>
                  </a:extLst>
                </a:gridCol>
              </a:tblGrid>
              <a:tr h="1191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Calibri" pitchFamily="34" charset="0"/>
                        </a:rPr>
                        <a:t>Topics: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FFC000"/>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FFC000"/>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FFC000"/>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FFC000"/>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FFC000"/>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r>
                        <a:rPr lang="en-AU" sz="1200" b="0" kern="1200" dirty="0">
                          <a:solidFill>
                            <a:schemeClr val="lt1"/>
                          </a:solidFill>
                          <a:effectLst/>
                          <a:latin typeface="Calibri" panose="020F0502020204030204" pitchFamily="34" charset="0"/>
                          <a:ea typeface="+mn-ea"/>
                          <a:cs typeface="Calibri" panose="020F0502020204030204" pitchFamily="34" charset="0"/>
                        </a:rPr>
                        <a:t>1) Perspectives on observer and filter design for physical systems.</a:t>
                      </a:r>
                      <a:endParaRPr lang="en-FR" sz="1200" b="0" kern="1200" dirty="0">
                        <a:solidFill>
                          <a:schemeClr val="lt1"/>
                        </a:solidFill>
                        <a:effectLst/>
                        <a:latin typeface="Calibri" panose="020F0502020204030204" pitchFamily="34" charset="0"/>
                        <a:ea typeface="+mn-ea"/>
                        <a:cs typeface="Calibri" panose="020F0502020204030204" pitchFamily="34" charset="0"/>
                      </a:endParaRPr>
                    </a:p>
                    <a:p>
                      <a:pPr lvl="0"/>
                      <a:r>
                        <a:rPr lang="fr-FR" sz="1200" b="0" kern="1200" dirty="0">
                          <a:solidFill>
                            <a:schemeClr val="lt1"/>
                          </a:solidFill>
                          <a:effectLst/>
                          <a:latin typeface="Calibri" panose="020F0502020204030204" pitchFamily="34" charset="0"/>
                          <a:ea typeface="+mn-ea"/>
                          <a:cs typeface="Calibri" panose="020F0502020204030204" pitchFamily="34" charset="0"/>
                        </a:rPr>
                        <a:t>2) Matrix </a:t>
                      </a:r>
                      <a:r>
                        <a:rPr lang="fr-FR" sz="1200" b="0" kern="1200" dirty="0" err="1">
                          <a:solidFill>
                            <a:schemeClr val="lt1"/>
                          </a:solidFill>
                          <a:effectLst/>
                          <a:latin typeface="Calibri" panose="020F0502020204030204" pitchFamily="34" charset="0"/>
                          <a:ea typeface="+mn-ea"/>
                          <a:cs typeface="Calibri" panose="020F0502020204030204" pitchFamily="34" charset="0"/>
                        </a:rPr>
                        <a:t>calculus</a:t>
                      </a:r>
                      <a:r>
                        <a:rPr lang="fr-FR" sz="1200" b="0" kern="1200" dirty="0">
                          <a:solidFill>
                            <a:schemeClr val="lt1"/>
                          </a:solidFill>
                          <a:effectLst/>
                          <a:latin typeface="Calibri" panose="020F0502020204030204" pitchFamily="34" charset="0"/>
                          <a:ea typeface="+mn-ea"/>
                          <a:cs typeface="Calibri" panose="020F0502020204030204" pitchFamily="34" charset="0"/>
                        </a:rPr>
                        <a:t> and matrix </a:t>
                      </a:r>
                      <a:r>
                        <a:rPr lang="fr-FR" sz="1200" b="0" kern="1200" dirty="0" err="1">
                          <a:solidFill>
                            <a:schemeClr val="lt1"/>
                          </a:solidFill>
                          <a:effectLst/>
                          <a:latin typeface="Calibri" panose="020F0502020204030204" pitchFamily="34" charset="0"/>
                          <a:ea typeface="+mn-ea"/>
                          <a:cs typeface="Calibri" panose="020F0502020204030204" pitchFamily="34" charset="0"/>
                        </a:rPr>
                        <a:t>ODEs</a:t>
                      </a:r>
                      <a:r>
                        <a:rPr lang="fr-FR" sz="1200" b="0" kern="1200" dirty="0">
                          <a:solidFill>
                            <a:schemeClr val="lt1"/>
                          </a:solidFill>
                          <a:effectLst/>
                          <a:latin typeface="Calibri" panose="020F0502020204030204" pitchFamily="34" charset="0"/>
                          <a:ea typeface="+mn-ea"/>
                          <a:cs typeface="Calibri" panose="020F0502020204030204" pitchFamily="34" charset="0"/>
                        </a:rPr>
                        <a:t>.</a:t>
                      </a:r>
                      <a:endParaRPr lang="en-FR" sz="1200" b="0" kern="1200" dirty="0">
                        <a:solidFill>
                          <a:schemeClr val="lt1"/>
                        </a:solidFill>
                        <a:effectLst/>
                        <a:latin typeface="Calibri" panose="020F0502020204030204" pitchFamily="34" charset="0"/>
                        <a:ea typeface="+mn-ea"/>
                        <a:cs typeface="Calibri" panose="020F0502020204030204" pitchFamily="34" charset="0"/>
                      </a:endParaRPr>
                    </a:p>
                    <a:p>
                      <a:pPr lvl="0"/>
                      <a:r>
                        <a:rPr lang="en-AU" sz="1200" b="0" kern="1200" dirty="0">
                          <a:solidFill>
                            <a:schemeClr val="lt1"/>
                          </a:solidFill>
                          <a:effectLst/>
                          <a:latin typeface="Calibri" panose="020F0502020204030204" pitchFamily="34" charset="0"/>
                          <a:ea typeface="+mn-ea"/>
                          <a:cs typeface="Calibri" panose="020F0502020204030204" pitchFamily="34" charset="0"/>
                        </a:rPr>
                        <a:t>3) Lyapunov observer design for systems with matrix Lie group state.</a:t>
                      </a:r>
                      <a:endParaRPr lang="en-FR" sz="1200" b="0" kern="1200" dirty="0">
                        <a:solidFill>
                          <a:schemeClr val="lt1"/>
                        </a:solidFill>
                        <a:effectLst/>
                        <a:latin typeface="Calibri" panose="020F0502020204030204" pitchFamily="34" charset="0"/>
                        <a:ea typeface="+mn-ea"/>
                        <a:cs typeface="Calibri" panose="020F0502020204030204" pitchFamily="34" charset="0"/>
                      </a:endParaRPr>
                    </a:p>
                    <a:p>
                      <a:pPr lvl="0"/>
                      <a:r>
                        <a:rPr lang="en-AU" sz="1200" b="0" kern="1200" dirty="0">
                          <a:solidFill>
                            <a:schemeClr val="lt1"/>
                          </a:solidFill>
                          <a:effectLst/>
                          <a:latin typeface="Calibri" panose="020F0502020204030204" pitchFamily="34" charset="0"/>
                          <a:ea typeface="+mn-ea"/>
                          <a:cs typeface="Calibri" panose="020F0502020204030204" pitchFamily="34" charset="0"/>
                        </a:rPr>
                        <a:t>4) Numerical implementation, measurement bias, and time delays.</a:t>
                      </a:r>
                      <a:endParaRPr lang="en-FR" sz="1200" b="0" kern="1200" dirty="0">
                        <a:solidFill>
                          <a:schemeClr val="lt1"/>
                        </a:solidFill>
                        <a:effectLst/>
                        <a:latin typeface="Calibri" panose="020F0502020204030204" pitchFamily="34" charset="0"/>
                        <a:ea typeface="+mn-ea"/>
                        <a:cs typeface="Calibri" panose="020F0502020204030204" pitchFamily="34" charset="0"/>
                      </a:endParaRPr>
                    </a:p>
                    <a:p>
                      <a:pPr lvl="0"/>
                      <a:r>
                        <a:rPr lang="en-AU" sz="1200" b="0" kern="1200" dirty="0">
                          <a:solidFill>
                            <a:schemeClr val="lt1"/>
                          </a:solidFill>
                          <a:effectLst/>
                          <a:latin typeface="Calibri" panose="020F0502020204030204" pitchFamily="34" charset="0"/>
                          <a:ea typeface="+mn-ea"/>
                          <a:cs typeface="Calibri" panose="020F0502020204030204" pitchFamily="34" charset="0"/>
                        </a:rPr>
                        <a:t>5) Lie theory foundations, Kinematic systems with symmetry.</a:t>
                      </a:r>
                      <a:endParaRPr lang="en-FR" sz="1200" b="0" kern="1200" dirty="0">
                        <a:solidFill>
                          <a:schemeClr val="lt1"/>
                        </a:solidFill>
                        <a:effectLst/>
                        <a:latin typeface="Calibri" panose="020F0502020204030204" pitchFamily="34" charset="0"/>
                        <a:ea typeface="+mn-ea"/>
                        <a:cs typeface="Calibri" panose="020F0502020204030204" pitchFamily="34" charset="0"/>
                      </a:endParaRPr>
                    </a:p>
                    <a:p>
                      <a:pPr lvl="0"/>
                      <a:r>
                        <a:rPr lang="en-AU" sz="1200" b="0" kern="1200" dirty="0">
                          <a:solidFill>
                            <a:schemeClr val="lt1"/>
                          </a:solidFill>
                          <a:effectLst/>
                          <a:latin typeface="Calibri" panose="020F0502020204030204" pitchFamily="34" charset="0"/>
                          <a:ea typeface="+mn-ea"/>
                          <a:cs typeface="Calibri" panose="020F0502020204030204" pitchFamily="34" charset="0"/>
                        </a:rPr>
                        <a:t>6) General theory of observer and filter design. </a:t>
                      </a:r>
                      <a:endParaRPr lang="en-FR" sz="1200" b="0" kern="1200" dirty="0">
                        <a:solidFill>
                          <a:schemeClr val="lt1"/>
                        </a:solidFill>
                        <a:effectLst/>
                        <a:latin typeface="Calibri" panose="020F0502020204030204" pitchFamily="34" charset="0"/>
                        <a:ea typeface="+mn-ea"/>
                        <a:cs typeface="Calibri" panose="020F0502020204030204" pitchFamily="34" charset="0"/>
                      </a:endParaRPr>
                    </a:p>
                    <a:p>
                      <a:pPr lvl="0"/>
                      <a:r>
                        <a:rPr lang="en-AU" sz="1200" b="0" kern="1200" dirty="0">
                          <a:solidFill>
                            <a:schemeClr val="lt1"/>
                          </a:solidFill>
                          <a:effectLst/>
                          <a:latin typeface="Calibri" panose="020F0502020204030204" pitchFamily="34" charset="0"/>
                          <a:ea typeface="+mn-ea"/>
                          <a:cs typeface="Calibri" panose="020F0502020204030204" pitchFamily="34" charset="0"/>
                        </a:rPr>
                        <a:t>7) Overview of recent symmetry structures. </a:t>
                      </a:r>
                      <a:endParaRPr lang="en-FR" sz="1200" b="0" kern="1200" dirty="0">
                        <a:solidFill>
                          <a:schemeClr val="lt1"/>
                        </a:solidFill>
                        <a:effectLst/>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1" name="Rectangle 1">
            <a:extLst>
              <a:ext uri="{FF2B5EF4-FFF2-40B4-BE49-F238E27FC236}">
                <a16:creationId xmlns:a16="http://schemas.microsoft.com/office/drawing/2014/main" id="{3C057952-3256-C14F-8202-6B2296E39921}"/>
              </a:ext>
            </a:extLst>
          </p:cNvPr>
          <p:cNvSpPr>
            <a:spLocks noChangeArrowheads="1"/>
          </p:cNvSpPr>
          <p:nvPr/>
        </p:nvSpPr>
        <p:spPr bwMode="auto">
          <a:xfrm>
            <a:off x="428978" y="9347550"/>
            <a:ext cx="678872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hangingPunct="0"/>
            <a:r>
              <a:rPr lang="en-AU" sz="1200" dirty="0">
                <a:latin typeface="Calibri" panose="020F0502020204030204" pitchFamily="34" charset="0"/>
                <a:cs typeface="Calibri" panose="020F0502020204030204" pitchFamily="34" charset="0"/>
              </a:rPr>
              <a:t>Algorithms for attitude estimation, </a:t>
            </a:r>
            <a:r>
              <a:rPr lang="en-AU" sz="1200" dirty="0" err="1">
                <a:latin typeface="Calibri" panose="020F0502020204030204" pitchFamily="34" charset="0"/>
                <a:cs typeface="Calibri" panose="020F0502020204030204" pitchFamily="34" charset="0"/>
              </a:rPr>
              <a:t>homography</a:t>
            </a:r>
            <a:r>
              <a:rPr lang="en-AU" sz="1200" dirty="0">
                <a:latin typeface="Calibri" panose="020F0502020204030204" pitchFamily="34" charset="0"/>
                <a:cs typeface="Calibri" panose="020F0502020204030204" pitchFamily="34" charset="0"/>
              </a:rPr>
              <a:t> estimation, velocity aided attitude estimation, inertial navigation systems (INS), and visual inertial odometry (VIO) will be covered in the course.  Practical work in this course uses MATLAB (or equivalent scripting language such as Python) extensively. Students are required to have a working system on their own laptop for the course.  </a:t>
            </a:r>
            <a:endParaRPr lang="en-FR" sz="1200" dirty="0">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chemeClr val="tx1"/>
              </a:solidFill>
              <a:effectLst/>
              <a:latin typeface="Calibri" panose="020F0502020204030204" pitchFamily="34" charset="0"/>
            </a:endParaRPr>
          </a:p>
        </p:txBody>
      </p:sp>
      <p:sp>
        <p:nvSpPr>
          <p:cNvPr id="32" name="Rectangle 31">
            <a:extLst>
              <a:ext uri="{FF2B5EF4-FFF2-40B4-BE49-F238E27FC236}">
                <a16:creationId xmlns:a16="http://schemas.microsoft.com/office/drawing/2014/main" id="{6CB786A3-498A-E445-9B59-39F42A7F69BE}"/>
              </a:ext>
            </a:extLst>
          </p:cNvPr>
          <p:cNvSpPr/>
          <p:nvPr/>
        </p:nvSpPr>
        <p:spPr>
          <a:xfrm>
            <a:off x="2463099" y="4194231"/>
            <a:ext cx="2373258" cy="677108"/>
          </a:xfrm>
          <a:prstGeom prst="rect">
            <a:avLst/>
          </a:prstGeom>
        </p:spPr>
        <p:txBody>
          <a:bodyPr wrap="square">
            <a:spAutoFit/>
          </a:bodyPr>
          <a:lstStyle/>
          <a:p>
            <a:pPr lvl="0" algn="ctr" defTabSz="214313" eaLnBrk="0" hangingPunct="0"/>
            <a:r>
              <a:rPr lang="fr-FR" sz="1400" b="1" dirty="0">
                <a:solidFill>
                  <a:schemeClr val="bg2">
                    <a:lumMod val="20000"/>
                    <a:lumOff val="80000"/>
                  </a:schemeClr>
                </a:solidFill>
                <a:latin typeface="Calibri" pitchFamily="34" charset="0"/>
                <a:cs typeface="Arial" charset="0"/>
              </a:rPr>
              <a:t>Jochen </a:t>
            </a:r>
            <a:r>
              <a:rPr lang="fr-FR" sz="1400" b="1" dirty="0" err="1">
                <a:solidFill>
                  <a:schemeClr val="bg2">
                    <a:lumMod val="20000"/>
                    <a:lumOff val="80000"/>
                  </a:schemeClr>
                </a:solidFill>
                <a:latin typeface="Calibri" pitchFamily="34" charset="0"/>
                <a:cs typeface="Arial" charset="0"/>
              </a:rPr>
              <a:t>Trumpf</a:t>
            </a:r>
            <a:endParaRPr lang="fr-FR" sz="1400" b="1" dirty="0">
              <a:solidFill>
                <a:schemeClr val="bg2">
                  <a:lumMod val="20000"/>
                  <a:lumOff val="80000"/>
                </a:schemeClr>
              </a:solidFill>
              <a:latin typeface="Calibri" pitchFamily="34" charset="0"/>
              <a:cs typeface="Arial" charset="0"/>
            </a:endParaRPr>
          </a:p>
          <a:p>
            <a:pPr lvl="0" algn="ctr" defTabSz="214313" eaLnBrk="0" hangingPunct="0"/>
            <a:r>
              <a:rPr lang="fr-FR" sz="1200" dirty="0">
                <a:latin typeface="Calibri" pitchFamily="34" charset="0"/>
                <a:ea typeface="Times New Roman" pitchFamily="18" charset="0"/>
                <a:cs typeface="Arial" charset="0"/>
              </a:rPr>
              <a:t>The </a:t>
            </a:r>
            <a:r>
              <a:rPr lang="fr-FR" sz="1200" dirty="0" err="1">
                <a:latin typeface="Calibri" pitchFamily="34" charset="0"/>
                <a:ea typeface="Times New Roman" pitchFamily="18" charset="0"/>
                <a:cs typeface="Arial" charset="0"/>
              </a:rPr>
              <a:t>Australian</a:t>
            </a:r>
            <a:r>
              <a:rPr lang="fr-FR" sz="1200" dirty="0">
                <a:latin typeface="Calibri" pitchFamily="34" charset="0"/>
                <a:ea typeface="Times New Roman" pitchFamily="18" charset="0"/>
                <a:cs typeface="Arial" charset="0"/>
              </a:rPr>
              <a:t> National </a:t>
            </a:r>
            <a:r>
              <a:rPr lang="fr-FR" sz="1200" dirty="0" err="1">
                <a:latin typeface="Calibri" pitchFamily="34" charset="0"/>
                <a:ea typeface="Times New Roman" pitchFamily="18" charset="0"/>
                <a:cs typeface="Arial" charset="0"/>
              </a:rPr>
              <a:t>University</a:t>
            </a:r>
            <a:endParaRPr lang="fr-FR" sz="1200" dirty="0">
              <a:latin typeface="Calibri" pitchFamily="34" charset="0"/>
              <a:ea typeface="Times New Roman" pitchFamily="18" charset="0"/>
              <a:cs typeface="Arial" charset="0"/>
            </a:endParaRPr>
          </a:p>
          <a:p>
            <a:pPr algn="ctr"/>
            <a:r>
              <a:rPr lang="en-US" sz="1200" dirty="0">
                <a:solidFill>
                  <a:srgbClr val="FFFF00"/>
                </a:solidFill>
                <a:latin typeface="Calibri" pitchFamily="34" charset="0"/>
                <a:cs typeface="Arial" charset="0"/>
              </a:rPr>
              <a:t>jochen.trumpf@anu.edu.au</a:t>
            </a:r>
            <a:endParaRPr lang="fr-FR" sz="1200" dirty="0">
              <a:solidFill>
                <a:srgbClr val="FFFF00"/>
              </a:solidFill>
              <a:latin typeface="Calibri" pitchFamily="34" charset="0"/>
              <a:cs typeface="Arial" charset="0"/>
            </a:endParaRPr>
          </a:p>
        </p:txBody>
      </p:sp>
      <p:sp>
        <p:nvSpPr>
          <p:cNvPr id="33" name="Rectangle 32">
            <a:extLst>
              <a:ext uri="{FF2B5EF4-FFF2-40B4-BE49-F238E27FC236}">
                <a16:creationId xmlns:a16="http://schemas.microsoft.com/office/drawing/2014/main" id="{4D7D27CE-A00E-C741-AC10-E4DAD8F256E5}"/>
              </a:ext>
            </a:extLst>
          </p:cNvPr>
          <p:cNvSpPr/>
          <p:nvPr/>
        </p:nvSpPr>
        <p:spPr>
          <a:xfrm>
            <a:off x="4870958" y="4173402"/>
            <a:ext cx="2585895" cy="861774"/>
          </a:xfrm>
          <a:prstGeom prst="rect">
            <a:avLst/>
          </a:prstGeom>
        </p:spPr>
        <p:txBody>
          <a:bodyPr wrap="square">
            <a:spAutoFit/>
          </a:bodyPr>
          <a:lstStyle/>
          <a:p>
            <a:pPr lvl="0" algn="ctr" defTabSz="214313" eaLnBrk="0" hangingPunct="0"/>
            <a:r>
              <a:rPr lang="fr-FR" sz="1400" b="1" dirty="0">
                <a:solidFill>
                  <a:schemeClr val="bg2">
                    <a:lumMod val="20000"/>
                    <a:lumOff val="80000"/>
                  </a:schemeClr>
                </a:solidFill>
                <a:latin typeface="Calibri" pitchFamily="34" charset="0"/>
                <a:cs typeface="Arial" charset="0"/>
              </a:rPr>
              <a:t>Tarek Hamel</a:t>
            </a:r>
          </a:p>
          <a:p>
            <a:pPr algn="ctr" defTabSz="214313" eaLnBrk="0" hangingPunct="0"/>
            <a:r>
              <a:rPr lang="en-US" sz="1200" dirty="0" err="1">
                <a:latin typeface="Calibri" panose="020F0502020204030204" pitchFamily="34" charset="0"/>
                <a:cs typeface="Calibri" panose="020F0502020204030204" pitchFamily="34" charset="0"/>
              </a:rPr>
              <a:t>Université</a:t>
            </a:r>
            <a:r>
              <a:rPr lang="en-US" sz="1200" dirty="0">
                <a:latin typeface="Calibri" panose="020F0502020204030204" pitchFamily="34" charset="0"/>
                <a:cs typeface="Calibri" panose="020F0502020204030204" pitchFamily="34" charset="0"/>
              </a:rPr>
              <a:t> Côte d’Azur, France</a:t>
            </a:r>
            <a:r>
              <a:rPr lang="en-US" i="1" dirty="0"/>
              <a:t> </a:t>
            </a:r>
            <a:r>
              <a:rPr lang="en-US" sz="1200" dirty="0">
                <a:solidFill>
                  <a:srgbClr val="FFFF00"/>
                </a:solidFill>
                <a:latin typeface="Calibri" pitchFamily="34" charset="0"/>
                <a:cs typeface="Arial" charset="0"/>
              </a:rPr>
              <a:t>thamel@i3s.unice.fr</a:t>
            </a:r>
          </a:p>
          <a:p>
            <a:pPr algn="ctr"/>
            <a:r>
              <a:rPr lang="fr-FR" sz="1200" dirty="0">
                <a:solidFill>
                  <a:srgbClr val="FFFF00"/>
                </a:solidFill>
                <a:latin typeface="Calibri" pitchFamily="34" charset="0"/>
                <a:cs typeface="Arial" charset="0"/>
              </a:rPr>
              <a:t>http://www.i3s.unice.fr/~thamel</a:t>
            </a:r>
            <a:r>
              <a:rPr lang="fr-FR" sz="1100" dirty="0">
                <a:solidFill>
                  <a:srgbClr val="FFFF00"/>
                </a:solidFill>
                <a:latin typeface="Calibri" pitchFamily="34" charset="0"/>
                <a:cs typeface="Arial" charset="0"/>
              </a:rPr>
              <a:t>/</a:t>
            </a:r>
          </a:p>
        </p:txBody>
      </p:sp>
      <p:pic>
        <p:nvPicPr>
          <p:cNvPr id="34" name="Picture 3" descr="A person wearing glasses and smiling at the camera&#10;&#10;Description automatically generated">
            <a:extLst>
              <a:ext uri="{FF2B5EF4-FFF2-40B4-BE49-F238E27FC236}">
                <a16:creationId xmlns:a16="http://schemas.microsoft.com/office/drawing/2014/main" id="{C1A20EBA-F804-CB4E-AF27-AA3CB7FF07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6388" y="2121503"/>
            <a:ext cx="1425994" cy="2051899"/>
          </a:xfrm>
          <a:prstGeom prst="rect">
            <a:avLst/>
          </a:prstGeom>
        </p:spPr>
      </p:pic>
      <p:pic>
        <p:nvPicPr>
          <p:cNvPr id="35" name="Picture 4" descr="A person wearing a suit and tie smiling at the camera&#10;&#10;Description automatically generated">
            <a:extLst>
              <a:ext uri="{FF2B5EF4-FFF2-40B4-BE49-F238E27FC236}">
                <a16:creationId xmlns:a16="http://schemas.microsoft.com/office/drawing/2014/main" id="{6398BCC3-8DD2-2140-B311-277C2E46CD3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82900" y="2129980"/>
            <a:ext cx="1714325" cy="2034036"/>
          </a:xfrm>
          <a:prstGeom prst="rect">
            <a:avLst/>
          </a:prstGeom>
        </p:spPr>
      </p:pic>
      <p:pic>
        <p:nvPicPr>
          <p:cNvPr id="36" name="Picture 6" descr="A person wearing glasses and smiling at the camera&#10;&#10;Description automatically generated">
            <a:extLst>
              <a:ext uri="{FF2B5EF4-FFF2-40B4-BE49-F238E27FC236}">
                <a16:creationId xmlns:a16="http://schemas.microsoft.com/office/drawing/2014/main" id="{651E7E7C-F884-A442-AA6C-73F22CA0C4C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392713" y="2129979"/>
            <a:ext cx="1542387" cy="2034035"/>
          </a:xfrm>
          <a:prstGeom prst="rect">
            <a:avLst/>
          </a:prstGeom>
        </p:spPr>
      </p:pic>
      <p:sp>
        <p:nvSpPr>
          <p:cNvPr id="37" name="Rectangle 36">
            <a:extLst>
              <a:ext uri="{FF2B5EF4-FFF2-40B4-BE49-F238E27FC236}">
                <a16:creationId xmlns:a16="http://schemas.microsoft.com/office/drawing/2014/main" id="{DA328489-7856-7245-ADBC-3FC7C5423AAF}"/>
              </a:ext>
            </a:extLst>
          </p:cNvPr>
          <p:cNvSpPr/>
          <p:nvPr/>
        </p:nvSpPr>
        <p:spPr>
          <a:xfrm>
            <a:off x="-29498" y="4164014"/>
            <a:ext cx="2697765" cy="861774"/>
          </a:xfrm>
          <a:prstGeom prst="rect">
            <a:avLst/>
          </a:prstGeom>
        </p:spPr>
        <p:txBody>
          <a:bodyPr wrap="square">
            <a:spAutoFit/>
          </a:bodyPr>
          <a:lstStyle/>
          <a:p>
            <a:pPr lvl="0" algn="ctr" defTabSz="214313" eaLnBrk="0" hangingPunct="0"/>
            <a:r>
              <a:rPr lang="fr-FR" sz="1400" b="1" dirty="0">
                <a:solidFill>
                  <a:schemeClr val="bg2">
                    <a:lumMod val="20000"/>
                    <a:lumOff val="80000"/>
                  </a:schemeClr>
                </a:solidFill>
                <a:latin typeface="Calibri" pitchFamily="34" charset="0"/>
                <a:cs typeface="Arial" charset="0"/>
              </a:rPr>
              <a:t>Robert </a:t>
            </a:r>
            <a:r>
              <a:rPr lang="fr-FR" sz="1400" b="1" dirty="0" err="1">
                <a:solidFill>
                  <a:schemeClr val="bg2">
                    <a:lumMod val="20000"/>
                    <a:lumOff val="80000"/>
                  </a:schemeClr>
                </a:solidFill>
                <a:latin typeface="Calibri" pitchFamily="34" charset="0"/>
                <a:cs typeface="Arial" charset="0"/>
              </a:rPr>
              <a:t>Mahony</a:t>
            </a:r>
            <a:endParaRPr lang="fr-FR" sz="1400" b="1" dirty="0">
              <a:solidFill>
                <a:schemeClr val="bg2">
                  <a:lumMod val="20000"/>
                  <a:lumOff val="80000"/>
                </a:schemeClr>
              </a:solidFill>
              <a:latin typeface="Calibri" pitchFamily="34" charset="0"/>
              <a:cs typeface="Arial" charset="0"/>
            </a:endParaRPr>
          </a:p>
          <a:p>
            <a:pPr algn="ctr" defTabSz="214313" eaLnBrk="0" hangingPunct="0"/>
            <a:r>
              <a:rPr lang="fr-FR" sz="1200" dirty="0">
                <a:latin typeface="Calibri" pitchFamily="34" charset="0"/>
                <a:ea typeface="Times New Roman" pitchFamily="18" charset="0"/>
                <a:cs typeface="Arial" charset="0"/>
              </a:rPr>
              <a:t>The </a:t>
            </a:r>
            <a:r>
              <a:rPr lang="fr-FR" sz="1200" dirty="0" err="1">
                <a:latin typeface="Calibri" pitchFamily="34" charset="0"/>
                <a:ea typeface="Times New Roman" pitchFamily="18" charset="0"/>
                <a:cs typeface="Arial" charset="0"/>
              </a:rPr>
              <a:t>Australian</a:t>
            </a:r>
            <a:r>
              <a:rPr lang="fr-FR" sz="1200" dirty="0">
                <a:latin typeface="Calibri" pitchFamily="34" charset="0"/>
                <a:ea typeface="Times New Roman" pitchFamily="18" charset="0"/>
                <a:cs typeface="Arial" charset="0"/>
              </a:rPr>
              <a:t> National </a:t>
            </a:r>
            <a:r>
              <a:rPr lang="fr-FR" sz="1200" dirty="0" err="1">
                <a:latin typeface="Calibri" pitchFamily="34" charset="0"/>
                <a:ea typeface="Times New Roman" pitchFamily="18" charset="0"/>
                <a:cs typeface="Arial" charset="0"/>
              </a:rPr>
              <a:t>University</a:t>
            </a:r>
            <a:endParaRPr lang="fr-FR" sz="1200" dirty="0">
              <a:latin typeface="Calibri" pitchFamily="34" charset="0"/>
              <a:ea typeface="Times New Roman" pitchFamily="18" charset="0"/>
              <a:cs typeface="Arial" charset="0"/>
            </a:endParaRPr>
          </a:p>
          <a:p>
            <a:pPr algn="ctr"/>
            <a:r>
              <a:rPr lang="fr-FR" sz="1200" dirty="0">
                <a:solidFill>
                  <a:srgbClr val="FFFF00"/>
                </a:solidFill>
                <a:latin typeface="Calibri" pitchFamily="34" charset="0"/>
                <a:cs typeface="Arial" charset="0"/>
              </a:rPr>
              <a:t>http://</a:t>
            </a:r>
            <a:r>
              <a:rPr lang="fr-FR" sz="1200" dirty="0" err="1">
                <a:solidFill>
                  <a:srgbClr val="FFFF00"/>
                </a:solidFill>
                <a:latin typeface="Calibri" pitchFamily="34" charset="0"/>
                <a:cs typeface="Arial" charset="0"/>
              </a:rPr>
              <a:t>users.cecs.anu.edu.au</a:t>
            </a:r>
            <a:endParaRPr lang="fr-FR" sz="1200" dirty="0">
              <a:solidFill>
                <a:srgbClr val="FFFF00"/>
              </a:solidFill>
              <a:latin typeface="Calibri" pitchFamily="34" charset="0"/>
              <a:cs typeface="Arial" charset="0"/>
            </a:endParaRPr>
          </a:p>
          <a:p>
            <a:pPr algn="ctr"/>
            <a:r>
              <a:rPr lang="fr-FR" sz="1200" dirty="0">
                <a:solidFill>
                  <a:srgbClr val="FFFF00"/>
                </a:solidFill>
                <a:latin typeface="Calibri" pitchFamily="34" charset="0"/>
                <a:cs typeface="Arial" charset="0"/>
              </a:rPr>
              <a:t>/~Robert.Mahony/</a:t>
            </a:r>
          </a:p>
        </p:txBody>
      </p:sp>
      <p:pic>
        <p:nvPicPr>
          <p:cNvPr id="17" name="Image 16">
            <a:extLst>
              <a:ext uri="{FF2B5EF4-FFF2-40B4-BE49-F238E27FC236}">
                <a16:creationId xmlns:a16="http://schemas.microsoft.com/office/drawing/2014/main" id="{2574AD78-EA11-BE4E-9AD2-7F0A0B2F4AE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8" name="Picture 2" descr="IEEE Control Systems Society Logo SPOT">
            <a:extLst>
              <a:ext uri="{FF2B5EF4-FFF2-40B4-BE49-F238E27FC236}">
                <a16:creationId xmlns:a16="http://schemas.microsoft.com/office/drawing/2014/main" id="{FAE576ED-A36A-7B48-9F09-4FA30D88FB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8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A4FE61D-C742-4F22-A07A-F24F4B0A1C97}"/>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07182" y="2560425"/>
            <a:ext cx="1526400" cy="2116800"/>
          </a:xfrm>
          <a:prstGeom prst="rect">
            <a:avLst/>
          </a:prstGeom>
        </p:spPr>
      </p:pic>
      <p:graphicFrame>
        <p:nvGraphicFramePr>
          <p:cNvPr id="2" name="Tableau 1"/>
          <p:cNvGraphicFramePr>
            <a:graphicFrameLocks noGrp="1"/>
          </p:cNvGraphicFramePr>
          <p:nvPr>
            <p:extLst>
              <p:ext uri="{D42A27DB-BD31-4B8C-83A1-F6EECF244321}">
                <p14:modId xmlns:p14="http://schemas.microsoft.com/office/powerpoint/2010/main" val="1726524616"/>
              </p:ext>
            </p:extLst>
          </p:nvPr>
        </p:nvGraphicFramePr>
        <p:xfrm>
          <a:off x="475490" y="1489858"/>
          <a:ext cx="6788725" cy="498475"/>
        </p:xfrm>
        <a:graphic>
          <a:graphicData uri="http://schemas.openxmlformats.org/drawingml/2006/table">
            <a:tbl>
              <a:tblPr/>
              <a:tblGrid>
                <a:gridCol w="2299460">
                  <a:extLst>
                    <a:ext uri="{9D8B030D-6E8A-4147-A177-3AD203B41FA5}">
                      <a16:colId xmlns:a16="http://schemas.microsoft.com/office/drawing/2014/main" val="20000"/>
                    </a:ext>
                  </a:extLst>
                </a:gridCol>
                <a:gridCol w="4489265">
                  <a:extLst>
                    <a:ext uri="{9D8B030D-6E8A-4147-A177-3AD203B41FA5}">
                      <a16:colId xmlns:a16="http://schemas.microsoft.com/office/drawing/2014/main" val="20001"/>
                    </a:ext>
                  </a:extLst>
                </a:gridCol>
              </a:tblGrid>
              <a:tr h="325438">
                <a:tc>
                  <a:txBody>
                    <a:bodyPr/>
                    <a:lstStyle/>
                    <a:p>
                      <a:pPr algn="ctr"/>
                      <a:r>
                        <a:rPr lang="fr-FR"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M17 OXFORD</a:t>
                      </a:r>
                    </a:p>
                    <a:p>
                      <a:pPr algn="ctr"/>
                      <a:r>
                        <a:rPr lang="fr-FR" sz="1600" b="1" kern="1200" dirty="0">
                          <a:solidFill>
                            <a:schemeClr val="bg1"/>
                          </a:solidFill>
                          <a:effectLst/>
                          <a:latin typeface="Calibri" panose="020F0502020204030204" pitchFamily="34" charset="0"/>
                          <a:ea typeface="+mn-ea"/>
                          <a:cs typeface="Calibri" panose="020F0502020204030204" pitchFamily="34" charset="0"/>
                        </a:rPr>
                        <a:t>24/06/2024-28/06/2024</a:t>
                      </a:r>
                      <a:r>
                        <a:rPr lang="fr-FR" sz="1600" kern="1200" dirty="0">
                          <a:solidFill>
                            <a:schemeClr val="bg1"/>
                          </a:solidFill>
                          <a:effectLst/>
                          <a:latin typeface="Calibri" panose="020F0502020204030204" pitchFamily="34" charset="0"/>
                          <a:ea typeface="+mn-ea"/>
                          <a:cs typeface="Calibri" panose="020F0502020204030204" pitchFamily="34" charset="0"/>
                        </a:rPr>
                        <a:t> </a:t>
                      </a:r>
                      <a:endParaRPr lang="en-FR" sz="16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txBody>
                  <a:tcPr marL="114300" marR="11430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algn="ctr">
                        <a:spcAft>
                          <a:spcPts val="0"/>
                        </a:spcAft>
                      </a:pPr>
                      <a:r>
                        <a:rPr lang="en-US" sz="1600" b="1" i="1" kern="1200" dirty="0">
                          <a:solidFill>
                            <a:schemeClr val="bg1"/>
                          </a:solidFill>
                          <a:effectLst/>
                          <a:latin typeface="Calibri" panose="020F0502020204030204" pitchFamily="34" charset="0"/>
                          <a:ea typeface="+mn-ea"/>
                          <a:cs typeface="Calibri" panose="020F0502020204030204" pitchFamily="34" charset="0"/>
                        </a:rPr>
                        <a:t>The scenario approach: data science for systems, control, and machine learning</a:t>
                      </a:r>
                      <a:r>
                        <a:rPr lang="en-FR" sz="1600" b="1" i="1" dirty="0">
                          <a:solidFill>
                            <a:schemeClr val="bg1"/>
                          </a:solidFill>
                          <a:effectLst/>
                          <a:latin typeface="Calibri" panose="020F0502020204030204" pitchFamily="34" charset="0"/>
                          <a:cs typeface="Calibri" panose="020F0502020204030204" pitchFamily="34" charset="0"/>
                        </a:rPr>
                        <a:t> </a:t>
                      </a:r>
                      <a:endPar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4" cstate="print"/>
          <a:srcRect/>
          <a:stretch>
            <a:fillRect/>
          </a:stretch>
        </p:blipFill>
        <p:spPr bwMode="auto">
          <a:xfrm>
            <a:off x="180813" y="100334"/>
            <a:ext cx="774334" cy="540000"/>
          </a:xfrm>
          <a:prstGeom prst="rect">
            <a:avLst/>
          </a:prstGeom>
          <a:noFill/>
        </p:spPr>
      </p:pic>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sp>
        <p:nvSpPr>
          <p:cNvPr id="27" name="Rectangle 1"/>
          <p:cNvSpPr/>
          <p:nvPr/>
        </p:nvSpPr>
        <p:spPr>
          <a:xfrm>
            <a:off x="385765" y="4704711"/>
            <a:ext cx="2691250" cy="1046440"/>
          </a:xfrm>
          <a:prstGeom prst="rect">
            <a:avLst/>
          </a:prstGeom>
        </p:spPr>
        <p:txBody>
          <a:bodyPr wrap="none">
            <a:spAutoFit/>
          </a:bodyPr>
          <a:lstStyle/>
          <a:p>
            <a:pPr lvl="0" algn="ctr" defTabSz="214313" eaLnBrk="0" hangingPunct="0"/>
            <a:r>
              <a:rPr lang="fr-FR" sz="1400" b="1" dirty="0">
                <a:solidFill>
                  <a:srgbClr val="99CCFF"/>
                </a:solidFill>
                <a:latin typeface="Calibri" pitchFamily="34" charset="0"/>
                <a:cs typeface="Arial" charset="0"/>
              </a:rPr>
              <a:t>Marco C. </a:t>
            </a:r>
            <a:r>
              <a:rPr lang="fr-FR" sz="1400" b="1" dirty="0" err="1">
                <a:solidFill>
                  <a:srgbClr val="99CCFF"/>
                </a:solidFill>
                <a:latin typeface="Calibri" pitchFamily="34" charset="0"/>
                <a:cs typeface="Arial" charset="0"/>
              </a:rPr>
              <a:t>Campi</a:t>
            </a:r>
            <a:endParaRPr lang="fr-FR" sz="1400" b="1" dirty="0">
              <a:solidFill>
                <a:srgbClr val="99CCFF"/>
              </a:solidFill>
              <a:latin typeface="Calibri" pitchFamily="34" charset="0"/>
              <a:cs typeface="Arial" charset="0"/>
            </a:endParaRPr>
          </a:p>
          <a:p>
            <a:pPr algn="ctr"/>
            <a:r>
              <a:rPr lang="en-US" sz="1200" dirty="0">
                <a:latin typeface="Calibri" pitchFamily="34" charset="0"/>
                <a:cs typeface="Arial" charset="0"/>
              </a:rPr>
              <a:t>Department of Information Engineering </a:t>
            </a:r>
          </a:p>
          <a:p>
            <a:pPr algn="ctr"/>
            <a:r>
              <a:rPr lang="en-US" sz="1200" dirty="0">
                <a:latin typeface="Calibri" pitchFamily="34" charset="0"/>
                <a:cs typeface="Arial" charset="0"/>
              </a:rPr>
              <a:t>University of Brescia, Italy</a:t>
            </a:r>
          </a:p>
          <a:p>
            <a:pPr algn="ctr"/>
            <a:r>
              <a:rPr lang="en-US" sz="1200" dirty="0">
                <a:solidFill>
                  <a:srgbClr val="FFFF00"/>
                </a:solidFill>
                <a:latin typeface="Calibri" pitchFamily="34" charset="0"/>
                <a:cs typeface="Arial" charset="0"/>
              </a:rPr>
              <a:t>http://marco-campi.unibs.it/</a:t>
            </a:r>
          </a:p>
          <a:p>
            <a:pPr algn="ctr"/>
            <a:r>
              <a:rPr lang="en-US" sz="1200" dirty="0">
                <a:solidFill>
                  <a:srgbClr val="FFFF00"/>
                </a:solidFill>
                <a:latin typeface="Calibri" pitchFamily="34" charset="0"/>
                <a:cs typeface="Arial" charset="0"/>
              </a:rPr>
              <a:t>marco.campi@unibs.it </a:t>
            </a:r>
            <a:r>
              <a:rPr lang="fr-FR" sz="1200" dirty="0">
                <a:solidFill>
                  <a:srgbClr val="FFFF00"/>
                </a:solidFill>
                <a:latin typeface="Calibri" pitchFamily="34" charset="0"/>
                <a:cs typeface="Arial" charset="0"/>
              </a:rPr>
              <a:t> </a:t>
            </a:r>
          </a:p>
        </p:txBody>
      </p:sp>
      <p:sp>
        <p:nvSpPr>
          <p:cNvPr id="28" name="Rectangle 2"/>
          <p:cNvSpPr/>
          <p:nvPr/>
        </p:nvSpPr>
        <p:spPr>
          <a:xfrm>
            <a:off x="3897873" y="4748354"/>
            <a:ext cx="3231013" cy="1046440"/>
          </a:xfrm>
          <a:prstGeom prst="rect">
            <a:avLst/>
          </a:prstGeom>
        </p:spPr>
        <p:txBody>
          <a:bodyPr wrap="none">
            <a:spAutoFit/>
          </a:bodyPr>
          <a:lstStyle/>
          <a:p>
            <a:pPr lvl="0" algn="ctr" defTabSz="214313" eaLnBrk="0" hangingPunct="0"/>
            <a:r>
              <a:rPr lang="fr-FR" sz="1400" b="1" dirty="0">
                <a:solidFill>
                  <a:srgbClr val="99CCFF"/>
                </a:solidFill>
                <a:latin typeface="Calibri" pitchFamily="34" charset="0"/>
                <a:cs typeface="Arial" charset="0"/>
              </a:rPr>
              <a:t>Simone </a:t>
            </a:r>
            <a:r>
              <a:rPr lang="fr-FR" sz="1400" b="1" dirty="0" err="1">
                <a:solidFill>
                  <a:srgbClr val="99CCFF"/>
                </a:solidFill>
                <a:latin typeface="Calibri" pitchFamily="34" charset="0"/>
                <a:cs typeface="Arial" charset="0"/>
              </a:rPr>
              <a:t>Garatti</a:t>
            </a:r>
            <a:endParaRPr lang="fr-FR" sz="1400" b="1" dirty="0">
              <a:solidFill>
                <a:srgbClr val="99CCFF"/>
              </a:solidFill>
              <a:latin typeface="Calibri" pitchFamily="34" charset="0"/>
              <a:cs typeface="Arial" charset="0"/>
            </a:endParaRPr>
          </a:p>
          <a:p>
            <a:pPr algn="ctr"/>
            <a:r>
              <a:rPr lang="it-IT" sz="1200" dirty="0" err="1">
                <a:latin typeface="Calibri" pitchFamily="34" charset="0"/>
                <a:cs typeface="Arial" charset="0"/>
              </a:rPr>
              <a:t>Dip</a:t>
            </a:r>
            <a:r>
              <a:rPr lang="it-IT" sz="1200" dirty="0">
                <a:latin typeface="Calibri" pitchFamily="34" charset="0"/>
                <a:cs typeface="Arial" charset="0"/>
              </a:rPr>
              <a:t>. di Elettronica, Informazione  e Bioingegneria</a:t>
            </a:r>
          </a:p>
          <a:p>
            <a:pPr algn="ctr"/>
            <a:r>
              <a:rPr lang="en-US" sz="1200" dirty="0" err="1">
                <a:latin typeface="Calibri" pitchFamily="34" charset="0"/>
                <a:cs typeface="Arial" charset="0"/>
              </a:rPr>
              <a:t>Politecnico</a:t>
            </a:r>
            <a:r>
              <a:rPr lang="en-US" sz="1200" dirty="0">
                <a:latin typeface="Calibri" pitchFamily="34" charset="0"/>
                <a:cs typeface="Arial" charset="0"/>
              </a:rPr>
              <a:t> di Milano, Italy </a:t>
            </a:r>
            <a:endParaRPr lang="it-IT" sz="1200" dirty="0">
              <a:latin typeface="Calibri" pitchFamily="34" charset="0"/>
              <a:cs typeface="Arial" charset="0"/>
            </a:endParaRPr>
          </a:p>
          <a:p>
            <a:pPr algn="ctr"/>
            <a:r>
              <a:rPr lang="en-US" sz="1200" dirty="0">
                <a:solidFill>
                  <a:srgbClr val="FFFF00"/>
                </a:solidFill>
                <a:latin typeface="Calibri" pitchFamily="34" charset="0"/>
                <a:cs typeface="Arial" charset="0"/>
              </a:rPr>
              <a:t>https://garatti.faculty.polimi.it/</a:t>
            </a:r>
          </a:p>
          <a:p>
            <a:pPr algn="ctr"/>
            <a:r>
              <a:rPr lang="en-US" sz="1200" dirty="0">
                <a:solidFill>
                  <a:srgbClr val="FFFF00"/>
                </a:solidFill>
                <a:latin typeface="Calibri" pitchFamily="34" charset="0"/>
                <a:cs typeface="Arial" charset="0"/>
              </a:rPr>
              <a:t>simone.garatti@polimi.it </a:t>
            </a:r>
            <a:r>
              <a:rPr lang="fr-FR" sz="1200" dirty="0">
                <a:solidFill>
                  <a:srgbClr val="FFFF00"/>
                </a:solidFill>
                <a:latin typeface="Calibri" pitchFamily="34" charset="0"/>
                <a:cs typeface="Arial" charset="0"/>
              </a:rPr>
              <a:t> </a:t>
            </a:r>
          </a:p>
        </p:txBody>
      </p:sp>
      <p:sp>
        <p:nvSpPr>
          <p:cNvPr id="29" name="ZoneTexte 4"/>
          <p:cNvSpPr txBox="1"/>
          <p:nvPr/>
        </p:nvSpPr>
        <p:spPr>
          <a:xfrm>
            <a:off x="371089" y="6265296"/>
            <a:ext cx="4873707" cy="2492990"/>
          </a:xfrm>
          <a:prstGeom prst="rect">
            <a:avLst/>
          </a:prstGeom>
          <a:noFill/>
        </p:spPr>
        <p:txBody>
          <a:bodyPr wrap="square" rtlCol="0">
            <a:spAutoFit/>
          </a:bodyPr>
          <a:lstStyle/>
          <a:p>
            <a:pPr algn="just"/>
            <a:r>
              <a:rPr lang="fr-FR" sz="1200" b="1" dirty="0">
                <a:solidFill>
                  <a:srgbClr val="FFC000"/>
                </a:solidFill>
                <a:latin typeface="Calibri" pitchFamily="34" charset="0"/>
              </a:rPr>
              <a:t>Abstract  of the course</a:t>
            </a:r>
          </a:p>
          <a:p>
            <a:pPr algn="just"/>
            <a:endParaRPr lang="fr-FR" sz="1200" b="1" dirty="0">
              <a:solidFill>
                <a:srgbClr val="FFC000"/>
              </a:solidFill>
              <a:latin typeface="Calibri" pitchFamily="34" charset="0"/>
            </a:endParaRPr>
          </a:p>
          <a:p>
            <a:pPr algn="just"/>
            <a:r>
              <a:rPr lang="en-US" sz="1200" dirty="0">
                <a:solidFill>
                  <a:schemeClr val="lt1"/>
                </a:solidFill>
                <a:latin typeface="Calibri" pitchFamily="34" charset="0"/>
                <a:cs typeface="Calibri" pitchFamily="34" charset="0"/>
              </a:rPr>
              <a:t>Data are ubiquitous in nowadays science and engineering. In this course, we introduce the “scenario approach”, which is a general methodology for data-driven decision making, and discuss its application to various fields (including machine learning and data-driven system design and control). We also present the most recent developments of its powerful generalization theory, which allows the user to tightly evaluate the out-of-sample robustness of the solution and keep control on the risk. </a:t>
            </a:r>
          </a:p>
          <a:p>
            <a:pPr algn="just"/>
            <a:endParaRPr lang="en-US" sz="1200" dirty="0">
              <a:solidFill>
                <a:schemeClr val="lt1"/>
              </a:solidFill>
              <a:latin typeface="Calibri" pitchFamily="34" charset="0"/>
              <a:cs typeface="Calibri" pitchFamily="34" charset="0"/>
            </a:endParaRPr>
          </a:p>
          <a:p>
            <a:pPr algn="just"/>
            <a:r>
              <a:rPr lang="en-US" sz="1200" dirty="0">
                <a:solidFill>
                  <a:schemeClr val="lt1"/>
                </a:solidFill>
                <a:latin typeface="Calibri" pitchFamily="34" charset="0"/>
                <a:cs typeface="Calibri" pitchFamily="34" charset="0"/>
              </a:rPr>
              <a:t>A gradual presentation of all the practical and theoretical aspects will allow for an easy comprehension of the material, while virtually no prior knowledge is required to follow the course. </a:t>
            </a:r>
          </a:p>
        </p:txBody>
      </p:sp>
      <p:pic>
        <p:nvPicPr>
          <p:cNvPr id="31" name="Immagine 10"/>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768246" y="2580984"/>
            <a:ext cx="1620000" cy="2154600"/>
          </a:xfrm>
          <a:prstGeom prst="rect">
            <a:avLst/>
          </a:prstGeom>
        </p:spPr>
      </p:pic>
      <p:pic>
        <p:nvPicPr>
          <p:cNvPr id="32" name="Immagine 16" descr="book-SIAM.jpg"/>
          <p:cNvPicPr>
            <a:picLocks noChangeAspect="1"/>
          </p:cNvPicPr>
          <p:nvPr/>
        </p:nvPicPr>
        <p:blipFill>
          <a:blip r:embed="rId7" cstate="print"/>
          <a:stretch>
            <a:fillRect/>
          </a:stretch>
        </p:blipFill>
        <p:spPr>
          <a:xfrm>
            <a:off x="5457959" y="6368004"/>
            <a:ext cx="1622580" cy="2259863"/>
          </a:xfrm>
          <a:prstGeom prst="rect">
            <a:avLst/>
          </a:prstGeom>
        </p:spPr>
      </p:pic>
      <p:graphicFrame>
        <p:nvGraphicFramePr>
          <p:cNvPr id="33" name="Tableau 5"/>
          <p:cNvGraphicFramePr>
            <a:graphicFrameLocks noGrp="1"/>
          </p:cNvGraphicFramePr>
          <p:nvPr/>
        </p:nvGraphicFramePr>
        <p:xfrm>
          <a:off x="400096" y="8970937"/>
          <a:ext cx="5880053" cy="1005840"/>
        </p:xfrm>
        <a:graphic>
          <a:graphicData uri="http://schemas.openxmlformats.org/drawingml/2006/table">
            <a:tbl>
              <a:tblPr firstRow="1" bandRow="1">
                <a:tableStyleId>{5C22544A-7EE6-4342-B048-85BDC9FD1C3A}</a:tableStyleId>
              </a:tblPr>
              <a:tblGrid>
                <a:gridCol w="929012">
                  <a:extLst>
                    <a:ext uri="{9D8B030D-6E8A-4147-A177-3AD203B41FA5}">
                      <a16:colId xmlns:a16="http://schemas.microsoft.com/office/drawing/2014/main" val="20000"/>
                    </a:ext>
                  </a:extLst>
                </a:gridCol>
                <a:gridCol w="4951041">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Calibri" pitchFamily="34" charset="0"/>
                        </a:rPr>
                        <a:t>Topics: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just" rtl="0" fontAlgn="base">
                        <a:spcBef>
                          <a:spcPct val="0"/>
                        </a:spcBef>
                        <a:spcAft>
                          <a:spcPct val="0"/>
                        </a:spcAft>
                      </a:pPr>
                      <a:r>
                        <a:rPr lang="en-US" sz="1200" b="0" kern="1200" dirty="0">
                          <a:solidFill>
                            <a:schemeClr val="lt1"/>
                          </a:solidFill>
                          <a:latin typeface="Calibri" pitchFamily="34" charset="0"/>
                          <a:ea typeface="+mn-ea"/>
                          <a:cs typeface="Calibri" pitchFamily="34" charset="0"/>
                        </a:rPr>
                        <a:t>-  Scenario Approach </a:t>
                      </a:r>
                    </a:p>
                    <a:p>
                      <a:pPr algn="just" rtl="0" fontAlgn="base">
                        <a:spcBef>
                          <a:spcPct val="0"/>
                        </a:spcBef>
                        <a:spcAft>
                          <a:spcPct val="0"/>
                        </a:spcAft>
                      </a:pPr>
                      <a:r>
                        <a:rPr lang="en-US" sz="1200" b="0" kern="1200" dirty="0">
                          <a:solidFill>
                            <a:schemeClr val="lt1"/>
                          </a:solidFill>
                          <a:latin typeface="Calibri" pitchFamily="34" charset="0"/>
                          <a:ea typeface="+mn-ea"/>
                          <a:cs typeface="Calibri" pitchFamily="34" charset="0"/>
                        </a:rPr>
                        <a:t>-  D</a:t>
                      </a:r>
                      <a:r>
                        <a:rPr lang="en-US" sz="1200" b="0" kern="1200" baseline="0" dirty="0">
                          <a:solidFill>
                            <a:schemeClr val="lt1"/>
                          </a:solidFill>
                          <a:latin typeface="Calibri" pitchFamily="34" charset="0"/>
                          <a:ea typeface="+mn-ea"/>
                          <a:cs typeface="Calibri" pitchFamily="34" charset="0"/>
                        </a:rPr>
                        <a:t>esign in the presence of uncertainty</a:t>
                      </a:r>
                      <a:endParaRPr lang="en-US" sz="1200" b="0" kern="1200" dirty="0">
                        <a:solidFill>
                          <a:schemeClr val="lt1"/>
                        </a:solidFill>
                        <a:latin typeface="Calibri" pitchFamily="34" charset="0"/>
                        <a:ea typeface="+mn-ea"/>
                        <a:cs typeface="Calibri" pitchFamily="34" charset="0"/>
                      </a:endParaRPr>
                    </a:p>
                    <a:p>
                      <a:pPr algn="just" rtl="0" fontAlgn="base">
                        <a:spcBef>
                          <a:spcPct val="0"/>
                        </a:spcBef>
                        <a:spcAft>
                          <a:spcPct val="0"/>
                        </a:spcAft>
                        <a:buFontTx/>
                        <a:buChar char="-"/>
                      </a:pPr>
                      <a:r>
                        <a:rPr lang="en-US" sz="1200" b="0" kern="1200" dirty="0">
                          <a:solidFill>
                            <a:schemeClr val="lt1"/>
                          </a:solidFill>
                          <a:latin typeface="Calibri" pitchFamily="34" charset="0"/>
                          <a:ea typeface="+mn-ea"/>
                          <a:cs typeface="Calibri" pitchFamily="34" charset="0"/>
                        </a:rPr>
                        <a:t>  Risk evaluation </a:t>
                      </a:r>
                      <a:endParaRPr lang="en-US" sz="1200" b="0" kern="1200" baseline="0" dirty="0">
                        <a:solidFill>
                          <a:schemeClr val="lt1"/>
                        </a:solidFill>
                        <a:latin typeface="Calibri" pitchFamily="34" charset="0"/>
                        <a:ea typeface="+mn-ea"/>
                        <a:cs typeface="Calibri" pitchFamily="34" charset="0"/>
                      </a:endParaRPr>
                    </a:p>
                    <a:p>
                      <a:pPr algn="just" rtl="0" fontAlgn="base">
                        <a:spcBef>
                          <a:spcPct val="0"/>
                        </a:spcBef>
                        <a:spcAft>
                          <a:spcPct val="0"/>
                        </a:spcAft>
                        <a:buFontTx/>
                        <a:buChar char="-"/>
                      </a:pPr>
                      <a:r>
                        <a:rPr lang="en-US" sz="1200" b="0" kern="1200" dirty="0">
                          <a:solidFill>
                            <a:schemeClr val="lt1"/>
                          </a:solidFill>
                          <a:latin typeface="Calibri" pitchFamily="34" charset="0"/>
                          <a:ea typeface="+mn-ea"/>
                          <a:cs typeface="Calibri" pitchFamily="34" charset="0"/>
                        </a:rPr>
                        <a:t>  Application to systems,</a:t>
                      </a:r>
                      <a:r>
                        <a:rPr lang="en-US" sz="1200" b="0" kern="1200" baseline="0" dirty="0">
                          <a:solidFill>
                            <a:schemeClr val="lt1"/>
                          </a:solidFill>
                          <a:latin typeface="Calibri" pitchFamily="34" charset="0"/>
                          <a:ea typeface="+mn-ea"/>
                          <a:cs typeface="Calibri" pitchFamily="34" charset="0"/>
                        </a:rPr>
                        <a:t> </a:t>
                      </a:r>
                      <a:r>
                        <a:rPr lang="en-US" sz="1200" b="0" kern="1200" dirty="0">
                          <a:solidFill>
                            <a:schemeClr val="lt1"/>
                          </a:solidFill>
                          <a:latin typeface="Calibri" pitchFamily="34" charset="0"/>
                          <a:ea typeface="+mn-ea"/>
                          <a:cs typeface="Calibri" pitchFamily="34" charset="0"/>
                        </a:rPr>
                        <a:t>control and supervised learning </a:t>
                      </a:r>
                    </a:p>
                    <a:p>
                      <a:pPr algn="just" rtl="0" fontAlgn="base">
                        <a:spcBef>
                          <a:spcPct val="0"/>
                        </a:spcBef>
                        <a:spcAft>
                          <a:spcPct val="0"/>
                        </a:spcAft>
                      </a:pPr>
                      <a:r>
                        <a:rPr lang="en-US" sz="1200" b="0" kern="1200" dirty="0">
                          <a:solidFill>
                            <a:schemeClr val="lt1"/>
                          </a:solidFill>
                          <a:latin typeface="Calibri" pitchFamily="34" charset="0"/>
                          <a:ea typeface="+mn-ea"/>
                          <a:cs typeface="Calibri" pitchFamily="34" charset="0"/>
                        </a:rPr>
                        <a:t>- </a:t>
                      </a:r>
                      <a:r>
                        <a:rPr lang="en-US" sz="1200" b="0" kern="1200" baseline="0" dirty="0">
                          <a:solidFill>
                            <a:schemeClr val="lt1"/>
                          </a:solidFill>
                          <a:latin typeface="Calibri" pitchFamily="34" charset="0"/>
                          <a:ea typeface="+mn-ea"/>
                          <a:cs typeface="Calibri" pitchFamily="34" charset="0"/>
                        </a:rPr>
                        <a:t> </a:t>
                      </a:r>
                      <a:r>
                        <a:rPr lang="en-US" sz="1200" b="0" kern="1200" dirty="0">
                          <a:solidFill>
                            <a:schemeClr val="lt1"/>
                          </a:solidFill>
                          <a:latin typeface="Calibri" pitchFamily="34" charset="0"/>
                          <a:ea typeface="+mn-ea"/>
                          <a:cs typeface="Calibri" pitchFamily="34" charset="0"/>
                        </a:rPr>
                        <a:t>Presentation of open problems that offer an opportunity for research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1026" name="Picture 2" descr="IEEE Control Systems Society Logo SPOT">
            <a:extLst>
              <a:ext uri="{FF2B5EF4-FFF2-40B4-BE49-F238E27FC236}">
                <a16:creationId xmlns:a16="http://schemas.microsoft.com/office/drawing/2014/main" id="{54523A87-02B0-1A45-8E16-D1A09CF6B3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677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2535020425"/>
              </p:ext>
            </p:extLst>
          </p:nvPr>
        </p:nvGraphicFramePr>
        <p:xfrm>
          <a:off x="475490" y="1489858"/>
          <a:ext cx="6788725" cy="487680"/>
        </p:xfrm>
        <a:graphic>
          <a:graphicData uri="http://schemas.openxmlformats.org/drawingml/2006/table">
            <a:tbl>
              <a:tblPr/>
              <a:tblGrid>
                <a:gridCol w="2310573">
                  <a:extLst>
                    <a:ext uri="{9D8B030D-6E8A-4147-A177-3AD203B41FA5}">
                      <a16:colId xmlns:a16="http://schemas.microsoft.com/office/drawing/2014/main" val="20000"/>
                    </a:ext>
                  </a:extLst>
                </a:gridCol>
                <a:gridCol w="4478152">
                  <a:extLst>
                    <a:ext uri="{9D8B030D-6E8A-4147-A177-3AD203B41FA5}">
                      <a16:colId xmlns:a16="http://schemas.microsoft.com/office/drawing/2014/main" val="20001"/>
                    </a:ext>
                  </a:extLst>
                </a:gridCol>
              </a:tblGrid>
              <a:tr h="325438">
                <a:tc>
                  <a:txBody>
                    <a:bodyPr/>
                    <a:lstStyle/>
                    <a:p>
                      <a:pPr algn="ctr"/>
                      <a:r>
                        <a:rPr lang="fr-FR"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M18 </a:t>
                      </a:r>
                      <a:r>
                        <a:rPr lang="es-ES"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DUBROVNIK</a:t>
                      </a:r>
                      <a:endParaRPr lang="en-FR" sz="1600" b="1" dirty="0">
                        <a:effectLst/>
                        <a:latin typeface="Calibri" panose="020F0502020204030204" pitchFamily="34" charset="0"/>
                        <a:ea typeface="Times New Roman" panose="02020603050405020304" pitchFamily="18" charset="0"/>
                        <a:cs typeface="Calibri" panose="020F0502020204030204" pitchFamily="34" charset="0"/>
                      </a:endParaRPr>
                    </a:p>
                    <a:p>
                      <a:pPr algn="ctr"/>
                      <a:r>
                        <a:rPr lang="fr-FR"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01/07/2024-05/07/2024</a:t>
                      </a:r>
                      <a:endParaRPr lang="en-FR" sz="1600" b="1" dirty="0">
                        <a:effectLst/>
                        <a:latin typeface="Calibri" panose="020F0502020204030204" pitchFamily="34" charset="0"/>
                        <a:ea typeface="Times New Roman" panose="02020603050405020304" pitchFamily="18" charset="0"/>
                        <a:cs typeface="Calibri" panose="020F0502020204030204" pitchFamily="34" charset="0"/>
                      </a:endParaRPr>
                    </a:p>
                  </a:txBody>
                  <a:tcPr marL="114300" marR="11430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solidFill>
                  </a:tcPr>
                </a:tc>
                <a:tc>
                  <a:txBody>
                    <a:bodyPr/>
                    <a:lstStyle/>
                    <a:p>
                      <a:pPr algn="ctr">
                        <a:spcBef>
                          <a:spcPts val="500"/>
                        </a:spcBef>
                        <a:spcAft>
                          <a:spcPts val="500"/>
                        </a:spcAft>
                      </a:pPr>
                      <a:r>
                        <a:rPr lang="en-FR"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Control and Machine Learning</a:t>
                      </a:r>
                      <a:endParaRPr lang="en-FR" sz="1600" dirty="0">
                        <a:solidFill>
                          <a:schemeClr val="bg1"/>
                        </a:solidFill>
                        <a:effectLst/>
                        <a:latin typeface="Times New Roman" panose="02020603050405020304" pitchFamily="18" charset="0"/>
                        <a:ea typeface="Times New Roman" panose="02020603050405020304" pitchFamily="18" charset="0"/>
                      </a:endParaRPr>
                    </a:p>
                  </a:txBody>
                  <a:tcPr marL="114300" marR="11430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9" name="AutoShape 2"/>
          <p:cNvSpPr>
            <a:spLocks noChangeArrowheads="1"/>
          </p:cNvSpPr>
          <p:nvPr/>
        </p:nvSpPr>
        <p:spPr bwMode="auto">
          <a:xfrm>
            <a:off x="4260850" y="4214913"/>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 name="AutoShape 2">
            <a:extLst>
              <a:ext uri="{FF2B5EF4-FFF2-40B4-BE49-F238E27FC236}">
                <a16:creationId xmlns:a16="http://schemas.microsoft.com/office/drawing/2014/main" id="{834DCB07-1B89-6D42-96BB-12322CC71827}"/>
              </a:ext>
            </a:extLst>
          </p:cNvPr>
          <p:cNvSpPr>
            <a:spLocks noChangeArrowheads="1"/>
          </p:cNvSpPr>
          <p:nvPr/>
        </p:nvSpPr>
        <p:spPr bwMode="auto">
          <a:xfrm>
            <a:off x="4276563" y="4472804"/>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7" name="Rectangle 13">
            <a:extLst>
              <a:ext uri="{FF2B5EF4-FFF2-40B4-BE49-F238E27FC236}">
                <a16:creationId xmlns:a16="http://schemas.microsoft.com/office/drawing/2014/main" id="{C4AA07AF-C5A4-6949-9AD9-CD593A4FB59F}"/>
              </a:ext>
            </a:extLst>
          </p:cNvPr>
          <p:cNvSpPr>
            <a:spLocks noChangeArrowheads="1"/>
          </p:cNvSpPr>
          <p:nvPr/>
        </p:nvSpPr>
        <p:spPr bwMode="auto">
          <a:xfrm>
            <a:off x="4220167" y="4200618"/>
            <a:ext cx="3682999" cy="861774"/>
          </a:xfrm>
          <a:prstGeom prst="rect">
            <a:avLst/>
          </a:prstGeom>
          <a:noFill/>
          <a:ln w="9525">
            <a:noFill/>
            <a:miter lim="800000"/>
            <a:headEnd/>
            <a:tailEnd/>
          </a:ln>
        </p:spPr>
        <p:txBody>
          <a:bodyPr wrap="square">
            <a:spAutoFit/>
          </a:bodyPr>
          <a:lstStyle/>
          <a:p>
            <a:pPr algn="ctr" defTabSz="214313" eaLnBrk="0" hangingPunct="0"/>
            <a:r>
              <a:rPr lang="en-FR" sz="1400" b="1" dirty="0">
                <a:solidFill>
                  <a:schemeClr val="bg2">
                    <a:lumMod val="20000"/>
                    <a:lumOff val="80000"/>
                  </a:schemeClr>
                </a:solidFill>
                <a:latin typeface="Calibri" panose="020F0502020204030204" pitchFamily="34" charset="0"/>
                <a:cs typeface="Calibri" panose="020F0502020204030204" pitchFamily="34" charset="0"/>
              </a:rPr>
              <a:t>Martin Lazar</a:t>
            </a:r>
            <a:r>
              <a:rPr lang="en-FR" b="1" dirty="0">
                <a:latin typeface="Calibri" panose="020F0502020204030204" pitchFamily="34" charset="0"/>
                <a:cs typeface="Calibri" panose="020F0502020204030204" pitchFamily="34" charset="0"/>
              </a:rPr>
              <a:t>  </a:t>
            </a:r>
          </a:p>
          <a:p>
            <a:pPr algn="ctr" defTabSz="214313" eaLnBrk="0" hangingPunct="0"/>
            <a:r>
              <a:rPr lang="en-FR" sz="1200" dirty="0">
                <a:latin typeface="Calibri" panose="020F0502020204030204" pitchFamily="34" charset="0"/>
                <a:cs typeface="Calibri" panose="020F0502020204030204" pitchFamily="34" charset="0"/>
              </a:rPr>
              <a:t>University of Dubrovnik</a:t>
            </a:r>
          </a:p>
          <a:p>
            <a:pPr algn="ctr" defTabSz="214313" eaLnBrk="0" hangingPunct="0"/>
            <a:r>
              <a:rPr lang="en-GB" sz="1200" dirty="0">
                <a:solidFill>
                  <a:srgbClr val="FFFF00"/>
                </a:solidFill>
                <a:latin typeface="Calibri" panose="020F0502020204030204" pitchFamily="34" charset="0"/>
                <a:cs typeface="Calibri" panose="020F0502020204030204" pitchFamily="34" charset="0"/>
              </a:rPr>
              <a:t>http://</a:t>
            </a:r>
            <a:r>
              <a:rPr lang="en-GB" sz="1200" dirty="0" err="1">
                <a:solidFill>
                  <a:srgbClr val="FFFF00"/>
                </a:solidFill>
                <a:latin typeface="Calibri" panose="020F0502020204030204" pitchFamily="34" charset="0"/>
                <a:cs typeface="Calibri" panose="020F0502020204030204" pitchFamily="34" charset="0"/>
              </a:rPr>
              <a:t>www.martin-lazar.from.hr</a:t>
            </a:r>
            <a:r>
              <a:rPr lang="en-GB" sz="1200" dirty="0">
                <a:solidFill>
                  <a:srgbClr val="FFFF00"/>
                </a:solidFill>
                <a:latin typeface="Calibri" panose="020F0502020204030204" pitchFamily="34" charset="0"/>
                <a:cs typeface="Calibri" panose="020F0502020204030204" pitchFamily="34" charset="0"/>
              </a:rPr>
              <a:t>/</a:t>
            </a:r>
            <a:endParaRPr lang="en-FR" sz="1200" dirty="0">
              <a:solidFill>
                <a:srgbClr val="FFFF00"/>
              </a:solidFill>
              <a:latin typeface="Calibri" panose="020F0502020204030204" pitchFamily="34" charset="0"/>
              <a:cs typeface="Calibri" panose="020F0502020204030204" pitchFamily="34" charset="0"/>
            </a:endParaRPr>
          </a:p>
          <a:p>
            <a:pPr algn="ctr" defTabSz="214313" eaLnBrk="0" hangingPunct="0"/>
            <a:r>
              <a:rPr lang="en-GB" sz="1200" dirty="0">
                <a:solidFill>
                  <a:srgbClr val="FFFF00"/>
                </a:solidFill>
                <a:latin typeface="Calibri" panose="020F0502020204030204" pitchFamily="34" charset="0"/>
                <a:cs typeface="Calibri" panose="020F0502020204030204" pitchFamily="34" charset="0"/>
              </a:rPr>
              <a:t>about-me/</a:t>
            </a:r>
            <a:endParaRPr lang="fr-FR" sz="1200" dirty="0">
              <a:solidFill>
                <a:srgbClr val="FFFF00"/>
              </a:solidFill>
              <a:latin typeface="Calibri" panose="020F0502020204030204" pitchFamily="34" charset="0"/>
              <a:cs typeface="Calibri" panose="020F0502020204030204" pitchFamily="34" charset="0"/>
            </a:endParaRPr>
          </a:p>
        </p:txBody>
      </p:sp>
      <p:sp>
        <p:nvSpPr>
          <p:cNvPr id="18" name="Rectangle 13">
            <a:extLst>
              <a:ext uri="{FF2B5EF4-FFF2-40B4-BE49-F238E27FC236}">
                <a16:creationId xmlns:a16="http://schemas.microsoft.com/office/drawing/2014/main" id="{45D9DA65-3A5E-0E48-B2DC-3112B8BC26B9}"/>
              </a:ext>
            </a:extLst>
          </p:cNvPr>
          <p:cNvSpPr>
            <a:spLocks noChangeArrowheads="1"/>
          </p:cNvSpPr>
          <p:nvPr/>
        </p:nvSpPr>
        <p:spPr bwMode="auto">
          <a:xfrm>
            <a:off x="4289256" y="7069060"/>
            <a:ext cx="3682999" cy="861774"/>
          </a:xfrm>
          <a:prstGeom prst="rect">
            <a:avLst/>
          </a:prstGeom>
          <a:noFill/>
          <a:ln w="9525">
            <a:noFill/>
            <a:miter lim="800000"/>
            <a:headEnd/>
            <a:tailEnd/>
          </a:ln>
        </p:spPr>
        <p:txBody>
          <a:bodyPr wrap="square">
            <a:spAutoFit/>
          </a:bodyPr>
          <a:lstStyle/>
          <a:p>
            <a:pPr algn="ctr" defTabSz="214313" eaLnBrk="0" hangingPunct="0"/>
            <a:r>
              <a:rPr lang="fr-FR" sz="1400" b="1" dirty="0">
                <a:solidFill>
                  <a:srgbClr val="99CCFF"/>
                </a:solidFill>
                <a:latin typeface="Calibri" pitchFamily="34" charset="0"/>
              </a:rPr>
              <a:t>Enrique </a:t>
            </a:r>
            <a:r>
              <a:rPr lang="fr-FR" sz="1400" b="1" dirty="0" err="1">
                <a:solidFill>
                  <a:srgbClr val="99CCFF"/>
                </a:solidFill>
                <a:latin typeface="Calibri" pitchFamily="34" charset="0"/>
              </a:rPr>
              <a:t>Zuazua</a:t>
            </a:r>
            <a:r>
              <a:rPr lang="fr-FR" sz="1400" b="1" dirty="0">
                <a:solidFill>
                  <a:srgbClr val="99CCFF"/>
                </a:solidFill>
                <a:latin typeface="Calibri" pitchFamily="34" charset="0"/>
              </a:rPr>
              <a:t> </a:t>
            </a:r>
          </a:p>
          <a:p>
            <a:pPr algn="ctr" defTabSz="214313" eaLnBrk="0" hangingPunct="0"/>
            <a:r>
              <a:rPr lang="fr-FR" sz="1200" i="1" dirty="0">
                <a:latin typeface="Calibri" pitchFamily="34" charset="0"/>
              </a:rPr>
              <a:t>Friedrich-Alexander-</a:t>
            </a:r>
            <a:r>
              <a:rPr lang="fr-FR" sz="1200" i="1" dirty="0" err="1">
                <a:latin typeface="Calibri" pitchFamily="34" charset="0"/>
              </a:rPr>
              <a:t>Universität</a:t>
            </a:r>
            <a:r>
              <a:rPr lang="fr-FR" sz="1200" i="1" dirty="0">
                <a:latin typeface="Calibri" pitchFamily="34" charset="0"/>
              </a:rPr>
              <a:t> </a:t>
            </a:r>
            <a:br>
              <a:rPr lang="fr-FR" sz="1200" i="1" dirty="0">
                <a:latin typeface="Calibri" pitchFamily="34" charset="0"/>
              </a:rPr>
            </a:br>
            <a:r>
              <a:rPr lang="fr-FR" sz="1200" i="1" dirty="0">
                <a:latin typeface="Calibri" pitchFamily="34" charset="0"/>
              </a:rPr>
              <a:t>Erlangen-Nürnberg, Germany</a:t>
            </a:r>
          </a:p>
          <a:p>
            <a:pPr algn="ctr" defTabSz="214313"/>
            <a:r>
              <a:rPr lang="fr-FR" sz="1200" dirty="0" err="1">
                <a:solidFill>
                  <a:srgbClr val="FFFF00"/>
                </a:solidFill>
                <a:latin typeface="Calibri" pitchFamily="34" charset="0"/>
              </a:rPr>
              <a:t>enrique.zuazua@fau.de</a:t>
            </a:r>
            <a:endParaRPr lang="fr-FR" sz="1200" dirty="0">
              <a:solidFill>
                <a:srgbClr val="FFFF00"/>
              </a:solidFill>
              <a:latin typeface="Calibri" pitchFamily="34" charset="0"/>
            </a:endParaRPr>
          </a:p>
        </p:txBody>
      </p:sp>
      <p:sp>
        <p:nvSpPr>
          <p:cNvPr id="19" name="ZoneTexte 3">
            <a:extLst>
              <a:ext uri="{FF2B5EF4-FFF2-40B4-BE49-F238E27FC236}">
                <a16:creationId xmlns:a16="http://schemas.microsoft.com/office/drawing/2014/main" id="{41E8D8F3-D937-D348-BAFB-F981B0DDC233}"/>
              </a:ext>
            </a:extLst>
          </p:cNvPr>
          <p:cNvSpPr txBox="1"/>
          <p:nvPr/>
        </p:nvSpPr>
        <p:spPr>
          <a:xfrm>
            <a:off x="341986" y="2514755"/>
            <a:ext cx="4441825" cy="3631763"/>
          </a:xfrm>
          <a:prstGeom prst="rect">
            <a:avLst/>
          </a:prstGeom>
          <a:noFill/>
        </p:spPr>
        <p:txBody>
          <a:bodyPr wrap="square" rtlCol="0">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just"/>
            <a:r>
              <a:rPr lang="en-US" sz="1400" b="1" dirty="0">
                <a:solidFill>
                  <a:srgbClr val="FFC000"/>
                </a:solidFill>
                <a:latin typeface="Calibri" pitchFamily="34" charset="0"/>
              </a:rPr>
              <a:t>Abstract </a:t>
            </a:r>
          </a:p>
          <a:p>
            <a:r>
              <a:rPr lang="en-FR" sz="1200" dirty="0">
                <a:latin typeface="Calibri" panose="020F0502020204030204" pitchFamily="34" charset="0"/>
                <a:cs typeface="Calibri" panose="020F0502020204030204" pitchFamily="34" charset="0"/>
              </a:rPr>
              <a:t>Control is a classical field </a:t>
            </a:r>
            <a:r>
              <a:rPr lang="en-US" sz="1200" dirty="0">
                <a:latin typeface="Calibri" panose="020F0502020204030204" pitchFamily="34" charset="0"/>
                <a:cs typeface="Calibri" panose="020F0502020204030204" pitchFamily="34" charset="0"/>
              </a:rPr>
              <a:t>in the intersection of Applied Mathematics and Engineering, arising</a:t>
            </a:r>
            <a:r>
              <a:rPr lang="en-FR" sz="1200" dirty="0">
                <a:latin typeface="Calibri" panose="020F0502020204030204" pitchFamily="34" charset="0"/>
                <a:cs typeface="Calibri" panose="020F0502020204030204" pitchFamily="34" charset="0"/>
              </a:rPr>
              <a:t> in most applications </a:t>
            </a:r>
            <a:r>
              <a:rPr lang="en-US" sz="1200" dirty="0">
                <a:latin typeface="Calibri" panose="020F0502020204030204" pitchFamily="34" charset="0"/>
                <a:cs typeface="Calibri" panose="020F0502020204030204" pitchFamily="34" charset="0"/>
              </a:rPr>
              <a:t>to </a:t>
            </a:r>
            <a:r>
              <a:rPr lang="en-FR" sz="1200" dirty="0">
                <a:latin typeface="Calibri" panose="020F0502020204030204" pitchFamily="34" charset="0"/>
                <a:cs typeface="Calibri" panose="020F0502020204030204" pitchFamily="34" charset="0"/>
              </a:rPr>
              <a:t>other </a:t>
            </a:r>
            <a:r>
              <a:rPr lang="en-US" sz="1200" dirty="0">
                <a:latin typeface="Calibri" panose="020F0502020204030204" pitchFamily="34" charset="0"/>
                <a:cs typeface="Calibri" panose="020F0502020204030204" pitchFamily="34" charset="0"/>
              </a:rPr>
              <a:t>sciences</a:t>
            </a:r>
            <a:r>
              <a:rPr lang="en-FR" sz="1200" dirty="0">
                <a:latin typeface="Calibri" panose="020F0502020204030204" pitchFamily="34" charset="0"/>
                <a:cs typeface="Calibri" panose="020F0502020204030204" pitchFamily="34" charset="0"/>
              </a:rPr>
              <a:t>, industry and new technologies. </a:t>
            </a:r>
            <a:r>
              <a:rPr lang="en-US" sz="1200" dirty="0">
                <a:latin typeface="Calibri" panose="020F0502020204030204" pitchFamily="34" charset="0"/>
                <a:cs typeface="Calibri" panose="020F0502020204030204" pitchFamily="34" charset="0"/>
              </a:rPr>
              <a:t>Nowadays the field of </a:t>
            </a:r>
            <a:r>
              <a:rPr lang="en-US" sz="1200" dirty="0" err="1">
                <a:latin typeface="Calibri" panose="020F0502020204030204" pitchFamily="34" charset="0"/>
                <a:cs typeface="Calibri" panose="020F0502020204030204" pitchFamily="34" charset="0"/>
              </a:rPr>
              <a:t>Cont-rol</a:t>
            </a:r>
            <a:r>
              <a:rPr lang="en-US" sz="1200" dirty="0">
                <a:latin typeface="Calibri" panose="020F0502020204030204" pitchFamily="34" charset="0"/>
                <a:cs typeface="Calibri" panose="020F0502020204030204" pitchFamily="34" charset="0"/>
              </a:rPr>
              <a:t>  experiences a revival due to its strong links with the broad and dynamic field of Machine Learning (ML). On the one hand, </a:t>
            </a:r>
            <a:r>
              <a:rPr lang="en-FR" sz="1200" dirty="0">
                <a:latin typeface="Calibri" panose="020F0502020204030204" pitchFamily="34" charset="0"/>
                <a:cs typeface="Calibri" panose="020F0502020204030204" pitchFamily="34" charset="0"/>
              </a:rPr>
              <a:t>classical mathematical and computational methods developed in </a:t>
            </a:r>
            <a:r>
              <a:rPr lang="en-US" sz="1200" dirty="0">
                <a:latin typeface="Calibri" panose="020F0502020204030204" pitchFamily="34" charset="0"/>
                <a:cs typeface="Calibri" panose="020F0502020204030204" pitchFamily="34" charset="0"/>
              </a:rPr>
              <a:t>Control  are complemented </a:t>
            </a:r>
            <a:r>
              <a:rPr lang="en-FR" sz="1200" dirty="0">
                <a:latin typeface="Calibri" panose="020F0502020204030204" pitchFamily="34" charset="0"/>
                <a:cs typeface="Calibri" panose="020F0502020204030204" pitchFamily="34" charset="0"/>
              </a:rPr>
              <a:t>with new </a:t>
            </a:r>
            <a:r>
              <a:rPr lang="en-US" sz="1200" dirty="0">
                <a:latin typeface="Calibri" panose="020F0502020204030204" pitchFamily="34" charset="0"/>
                <a:cs typeface="Calibri" panose="020F0502020204030204" pitchFamily="34" charset="0"/>
              </a:rPr>
              <a:t>techniques emanating from</a:t>
            </a:r>
            <a:r>
              <a:rPr lang="en-FR" sz="1200" dirty="0">
                <a:latin typeface="Calibri" panose="020F0502020204030204" pitchFamily="34" charset="0"/>
                <a:cs typeface="Calibri" panose="020F0502020204030204" pitchFamily="34" charset="0"/>
              </a:rPr>
              <a:t> ML,</a:t>
            </a:r>
            <a:r>
              <a:rPr lang="en-US" sz="1200" dirty="0">
                <a:latin typeface="Calibri" panose="020F0502020204030204" pitchFamily="34" charset="0"/>
                <a:cs typeface="Calibri" panose="020F0502020204030204" pitchFamily="34" charset="0"/>
              </a:rPr>
              <a:t> thus improving their performance</a:t>
            </a:r>
            <a:r>
              <a:rPr lang="en-FR"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On the other hand, the, sometimes amazing, efficiency of the computational methods developed in ML, e.g. in Supervised and Reinforcement Learning, is not yet well understood analytically. And the knowledge accumulated over decades in the area of Control  provides powerful tools to gain understanding. </a:t>
            </a:r>
            <a:endParaRPr lang="en-FR" sz="1200" dirty="0">
              <a:latin typeface="Calibri" panose="020F0502020204030204" pitchFamily="34" charset="0"/>
              <a:cs typeface="Calibri" panose="020F0502020204030204" pitchFamily="34" charset="0"/>
            </a:endParaRPr>
          </a:p>
          <a:p>
            <a:r>
              <a:rPr lang="en-FR" sz="1200" dirty="0">
                <a:latin typeface="Calibri" panose="020F0502020204030204" pitchFamily="34" charset="0"/>
                <a:cs typeface="Calibri" panose="020F0502020204030204" pitchFamily="34" charset="0"/>
              </a:rPr>
              <a:t>This course is aimed to introduce some of the </a:t>
            </a:r>
            <a:r>
              <a:rPr lang="en-US" sz="1200" dirty="0">
                <a:latin typeface="Calibri" panose="020F0502020204030204" pitchFamily="34" charset="0"/>
                <a:cs typeface="Calibri" panose="020F0502020204030204" pitchFamily="34" charset="0"/>
              </a:rPr>
              <a:t>fundamental </a:t>
            </a:r>
            <a:r>
              <a:rPr lang="en-FR" sz="1200" dirty="0">
                <a:latin typeface="Calibri" panose="020F0502020204030204" pitchFamily="34" charset="0"/>
                <a:cs typeface="Calibri" panose="020F0502020204030204" pitchFamily="34" charset="0"/>
              </a:rPr>
              <a:t>tools in </a:t>
            </a:r>
            <a:r>
              <a:rPr lang="en-US" sz="1200" dirty="0">
                <a:latin typeface="Calibri" panose="020F0502020204030204" pitchFamily="34" charset="0"/>
                <a:cs typeface="Calibri" panose="020F0502020204030204" pitchFamily="34" charset="0"/>
              </a:rPr>
              <a:t>control theory</a:t>
            </a:r>
            <a:r>
              <a:rPr lang="en-FR" sz="1200" dirty="0">
                <a:latin typeface="Calibri" panose="020F0502020204030204" pitchFamily="34" charset="0"/>
                <a:cs typeface="Calibri" panose="020F0502020204030204" pitchFamily="34" charset="0"/>
              </a:rPr>
              <a:t> and machine learning and their computational counterparts, showing how they can be combined and employed to address </a:t>
            </a:r>
            <a:r>
              <a:rPr lang="en-US" sz="1200" dirty="0">
                <a:latin typeface="Calibri" panose="020F0502020204030204" pitchFamily="34" charset="0"/>
                <a:cs typeface="Calibri" panose="020F0502020204030204" pitchFamily="34" charset="0"/>
              </a:rPr>
              <a:t>applications efficiently, in an holistic manner, interrogating the know-how in each of these areas</a:t>
            </a:r>
            <a:r>
              <a:rPr lang="en-FR" sz="1200" dirty="0">
                <a:latin typeface="Calibri" panose="020F0502020204030204" pitchFamily="34" charset="0"/>
                <a:cs typeface="Calibri" panose="020F0502020204030204" pitchFamily="34" charset="0"/>
              </a:rPr>
              <a:t>.</a:t>
            </a:r>
          </a:p>
        </p:txBody>
      </p:sp>
      <p:sp>
        <p:nvSpPr>
          <p:cNvPr id="20" name="ZoneTexte 5">
            <a:extLst>
              <a:ext uri="{FF2B5EF4-FFF2-40B4-BE49-F238E27FC236}">
                <a16:creationId xmlns:a16="http://schemas.microsoft.com/office/drawing/2014/main" id="{5C5CCF2A-EBA1-8A43-A644-8A82344A5979}"/>
              </a:ext>
            </a:extLst>
          </p:cNvPr>
          <p:cNvSpPr txBox="1">
            <a:spLocks noChangeArrowheads="1"/>
          </p:cNvSpPr>
          <p:nvPr/>
        </p:nvSpPr>
        <p:spPr bwMode="auto">
          <a:xfrm>
            <a:off x="341986" y="6846708"/>
            <a:ext cx="6945620" cy="2523768"/>
          </a:xfrm>
          <a:prstGeom prst="rect">
            <a:avLst/>
          </a:prstGeom>
          <a:noFill/>
          <a:ln w="9525">
            <a:noFill/>
            <a:miter lim="800000"/>
            <a:headEnd/>
            <a:tailEnd/>
          </a:ln>
        </p:spPr>
        <p:txBody>
          <a:bodyPr wrap="square">
            <a:spAutoFit/>
          </a:bodyPr>
          <a:lstStyle/>
          <a:p>
            <a:pPr algn="just">
              <a:spcAft>
                <a:spcPts val="0"/>
              </a:spcAft>
            </a:pPr>
            <a:r>
              <a:rPr lang="en-US" sz="1400" b="1" dirty="0">
                <a:solidFill>
                  <a:srgbClr val="FFC000"/>
                </a:solidFill>
                <a:latin typeface="Calibri" pitchFamily="34" charset="0"/>
              </a:rPr>
              <a:t>Outline: </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Historical preliminaries     </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Control of linear finite-dimensional systems</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The universal approximation theorem</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Control formulation of supervised learning</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Simulateneous controllability of neural differential equations</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Width versus depth</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Introduction to unsupervised learning</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Introduction to federated learning</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ML in control of parameter dependent systems</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Turnpike, control and ML</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Introduction to Physics-Informed Neural Networks (PINNs)</a:t>
            </a:r>
          </a:p>
          <a:p>
            <a:pPr marL="171450" lvl="0" indent="-171450">
              <a:buFont typeface="Arial" panose="020B0604020202020204" pitchFamily="34" charset="0"/>
              <a:buChar char="•"/>
            </a:pPr>
            <a:r>
              <a:rPr lang="en-FR" sz="1200" dirty="0">
                <a:latin typeface="Calibri" panose="020F0502020204030204" pitchFamily="34" charset="0"/>
                <a:cs typeface="Calibri" panose="020F0502020204030204" pitchFamily="34" charset="0"/>
              </a:rPr>
              <a:t>Solving differential equations by PINNs.</a:t>
            </a:r>
          </a:p>
        </p:txBody>
      </p:sp>
      <p:pic>
        <p:nvPicPr>
          <p:cNvPr id="21" name="Image 20">
            <a:extLst>
              <a:ext uri="{FF2B5EF4-FFF2-40B4-BE49-F238E27FC236}">
                <a16:creationId xmlns:a16="http://schemas.microsoft.com/office/drawing/2014/main" id="{697C0A37-5FBF-A343-96AC-5CF6060F4C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25" name="Picture 2" descr="IEEE Control Systems Society Logo SPOT">
            <a:extLst>
              <a:ext uri="{FF2B5EF4-FFF2-40B4-BE49-F238E27FC236}">
                <a16:creationId xmlns:a16="http://schemas.microsoft.com/office/drawing/2014/main" id="{D08FBC8B-E1C8-2649-92DE-75FA0DD5C0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6864E49D-6C27-5142-9285-4C2BF06183CF}"/>
              </a:ext>
            </a:extLst>
          </p:cNvPr>
          <p:cNvSpPr>
            <a:spLocks noChangeArrowheads="1"/>
          </p:cNvSpPr>
          <p:nvPr/>
        </p:nvSpPr>
        <p:spPr bwMode="auto">
          <a:xfrm>
            <a:off x="8073879" y="2179865"/>
            <a:ext cx="3644185" cy="196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FR"/>
          </a:p>
        </p:txBody>
      </p:sp>
      <p:pic>
        <p:nvPicPr>
          <p:cNvPr id="1027" name="Picture 5" descr="A person in a suit and tie&#10;&#10;Description automatically generated">
            <a:extLst>
              <a:ext uri="{FF2B5EF4-FFF2-40B4-BE49-F238E27FC236}">
                <a16:creationId xmlns:a16="http://schemas.microsoft.com/office/drawing/2014/main" id="{5EA2C62C-78B3-1C42-A004-DB2B98B381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1848" y="2776207"/>
            <a:ext cx="1279252" cy="14139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B0D49FEF-FAC1-6D48-A50B-305162E0CC8C}"/>
              </a:ext>
            </a:extLst>
          </p:cNvPr>
          <p:cNvSpPr>
            <a:spLocks noChangeArrowheads="1"/>
          </p:cNvSpPr>
          <p:nvPr/>
        </p:nvSpPr>
        <p:spPr bwMode="auto">
          <a:xfrm>
            <a:off x="0" y="0"/>
            <a:ext cx="7561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sp>
        <p:nvSpPr>
          <p:cNvPr id="6" name="Rectangle 8">
            <a:extLst>
              <a:ext uri="{FF2B5EF4-FFF2-40B4-BE49-F238E27FC236}">
                <a16:creationId xmlns:a16="http://schemas.microsoft.com/office/drawing/2014/main" id="{E5AAC88C-4C5F-B543-8AF2-6C8531BE4DBA}"/>
              </a:ext>
            </a:extLst>
          </p:cNvPr>
          <p:cNvSpPr>
            <a:spLocks noChangeArrowheads="1"/>
          </p:cNvSpPr>
          <p:nvPr/>
        </p:nvSpPr>
        <p:spPr bwMode="auto">
          <a:xfrm>
            <a:off x="152400" y="152400"/>
            <a:ext cx="7561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pic>
        <p:nvPicPr>
          <p:cNvPr id="26" name="Picture 25" descr="A person with glasses and a white shirt&#10;&#10;Description automatically generated">
            <a:extLst>
              <a:ext uri="{FF2B5EF4-FFF2-40B4-BE49-F238E27FC236}">
                <a16:creationId xmlns:a16="http://schemas.microsoft.com/office/drawing/2014/main" id="{12F73486-AB2F-A046-9250-DF34EEAE3CCD}"/>
              </a:ext>
            </a:extLst>
          </p:cNvPr>
          <p:cNvPicPr/>
          <p:nvPr/>
        </p:nvPicPr>
        <p:blipFill>
          <a:blip r:embed="rId7">
            <a:extLst>
              <a:ext uri="{28A0092B-C50C-407E-A947-70E740481C1C}">
                <a14:useLocalDpi xmlns:a14="http://schemas.microsoft.com/office/drawing/2010/main" val="0"/>
              </a:ext>
            </a:extLst>
          </a:blip>
          <a:stretch>
            <a:fillRect/>
          </a:stretch>
        </p:blipFill>
        <p:spPr>
          <a:xfrm>
            <a:off x="5621829" y="5259969"/>
            <a:ext cx="1017855" cy="1678123"/>
          </a:xfrm>
          <a:prstGeom prst="rect">
            <a:avLst/>
          </a:prstGeom>
        </p:spPr>
      </p:pic>
      <p:sp>
        <p:nvSpPr>
          <p:cNvPr id="8" name="TextBox 7">
            <a:extLst>
              <a:ext uri="{FF2B5EF4-FFF2-40B4-BE49-F238E27FC236}">
                <a16:creationId xmlns:a16="http://schemas.microsoft.com/office/drawing/2014/main" id="{6A5AA421-0F70-F041-873D-33A3F84F1060}"/>
              </a:ext>
            </a:extLst>
          </p:cNvPr>
          <p:cNvSpPr txBox="1"/>
          <p:nvPr/>
        </p:nvSpPr>
        <p:spPr>
          <a:xfrm>
            <a:off x="341372" y="9724402"/>
            <a:ext cx="5102294" cy="584775"/>
          </a:xfrm>
          <a:prstGeom prst="rect">
            <a:avLst/>
          </a:prstGeom>
          <a:noFill/>
        </p:spPr>
        <p:txBody>
          <a:bodyPr wrap="none" rtlCol="0">
            <a:spAutoFit/>
          </a:bodyPr>
          <a:lstStyle/>
          <a:p>
            <a:r>
              <a:rPr lang="en-FR" sz="1200" dirty="0">
                <a:latin typeface="Calibri" panose="020F0502020204030204" pitchFamily="34" charset="0"/>
                <a:cs typeface="Calibri" panose="020F0502020204030204" pitchFamily="34" charset="0"/>
              </a:rPr>
              <a:t>Theoretical presentations will be combined with practical exercises in MATLAB.</a:t>
            </a:r>
          </a:p>
          <a:p>
            <a:r>
              <a:rPr lang="en-FR" sz="1200" dirty="0">
                <a:latin typeface="Calibri" panose="020F0502020204030204" pitchFamily="34" charset="0"/>
                <a:cs typeface="Calibri" panose="020F0502020204030204" pitchFamily="34" charset="0"/>
              </a:rPr>
              <a:t> </a:t>
            </a:r>
          </a:p>
          <a:p>
            <a:endParaRPr lang="en-FR" dirty="0"/>
          </a:p>
        </p:txBody>
      </p:sp>
    </p:spTree>
    <p:extLst>
      <p:ext uri="{BB962C8B-B14F-4D97-AF65-F5344CB8AC3E}">
        <p14:creationId xmlns:p14="http://schemas.microsoft.com/office/powerpoint/2010/main" val="3861643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263090677"/>
              </p:ext>
            </p:extLst>
          </p:nvPr>
        </p:nvGraphicFramePr>
        <p:xfrm>
          <a:off x="96962" y="1508554"/>
          <a:ext cx="7367337" cy="498475"/>
        </p:xfrm>
        <a:graphic>
          <a:graphicData uri="http://schemas.openxmlformats.org/drawingml/2006/table">
            <a:tbl>
              <a:tblPr/>
              <a:tblGrid>
                <a:gridCol w="2277305">
                  <a:extLst>
                    <a:ext uri="{9D8B030D-6E8A-4147-A177-3AD203B41FA5}">
                      <a16:colId xmlns:a16="http://schemas.microsoft.com/office/drawing/2014/main" val="20000"/>
                    </a:ext>
                  </a:extLst>
                </a:gridCol>
                <a:gridCol w="5090032">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M02 ROME</a:t>
                      </a:r>
                    </a:p>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04/03/2024-08/03/2024 </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CCFFC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Dissipativity</a:t>
                      </a: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 Optimal Control - Turnpikes, Predictive</a:t>
                      </a:r>
                      <a:b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Control, and Uncertainty  </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9" name="AutoShape 2"/>
          <p:cNvSpPr>
            <a:spLocks noChangeArrowheads="1"/>
          </p:cNvSpPr>
          <p:nvPr/>
        </p:nvSpPr>
        <p:spPr bwMode="auto">
          <a:xfrm>
            <a:off x="4260850" y="4214913"/>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1" name="Rectangle 20">
            <a:extLst>
              <a:ext uri="{FF2B5EF4-FFF2-40B4-BE49-F238E27FC236}">
                <a16:creationId xmlns:a16="http://schemas.microsoft.com/office/drawing/2014/main" id="{57719CC9-2104-0340-9A2C-C0D2DFDD370D}"/>
              </a:ext>
            </a:extLst>
          </p:cNvPr>
          <p:cNvSpPr/>
          <p:nvPr/>
        </p:nvSpPr>
        <p:spPr>
          <a:xfrm>
            <a:off x="510911" y="4170315"/>
            <a:ext cx="3058659" cy="861774"/>
          </a:xfrm>
          <a:prstGeom prst="rect">
            <a:avLst/>
          </a:prstGeom>
        </p:spPr>
        <p:txBody>
          <a:bodyPr wrap="square">
            <a:spAutoFit/>
          </a:bodyPr>
          <a:lstStyle/>
          <a:p>
            <a:pPr algn="ctr">
              <a:spcAft>
                <a:spcPts val="0"/>
              </a:spcAft>
            </a:pPr>
            <a:r>
              <a:rPr lang="en-US"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Lars </a:t>
            </a:r>
            <a:r>
              <a:rPr lang="en-US"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Grune</a:t>
            </a:r>
            <a:endParaRPr lang="en-US"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algn="ctr">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University of Bayreuth </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num.math.uni-bayreuth.</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de</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 </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en</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/team/lars-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gruene</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p>
        </p:txBody>
      </p:sp>
      <p:sp>
        <p:nvSpPr>
          <p:cNvPr id="28" name="Rectangle 27">
            <a:extLst>
              <a:ext uri="{FF2B5EF4-FFF2-40B4-BE49-F238E27FC236}">
                <a16:creationId xmlns:a16="http://schemas.microsoft.com/office/drawing/2014/main" id="{BD4969A3-FF17-1947-A9D1-9C3C79A7AE03}"/>
              </a:ext>
            </a:extLst>
          </p:cNvPr>
          <p:cNvSpPr/>
          <p:nvPr/>
        </p:nvSpPr>
        <p:spPr>
          <a:xfrm>
            <a:off x="3762375" y="4170315"/>
            <a:ext cx="3058659" cy="892552"/>
          </a:xfrm>
          <a:prstGeom prst="rect">
            <a:avLst/>
          </a:prstGeom>
        </p:spPr>
        <p:txBody>
          <a:bodyPr wrap="square">
            <a:spAutoFit/>
          </a:bodyPr>
          <a:lstStyle/>
          <a:p>
            <a:pPr algn="ctr">
              <a:spcAft>
                <a:spcPts val="0"/>
              </a:spcAft>
            </a:pP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Timm </a:t>
            </a:r>
            <a:r>
              <a:rPr lang="fr-FR"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Faulwasser</a:t>
            </a: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 </a:t>
            </a:r>
          </a:p>
          <a:p>
            <a:pPr algn="ctr">
              <a:spcAft>
                <a:spcPts val="0"/>
              </a:spcAft>
            </a:pPr>
            <a:r>
              <a:rPr lang="fr-FR" sz="1200" dirty="0">
                <a:latin typeface="Calibri" panose="020F0502020204030204" pitchFamily="34" charset="0"/>
                <a:ea typeface="Calibri" panose="020F0502020204030204" pitchFamily="34" charset="0"/>
                <a:cs typeface="Calibri" panose="020F0502020204030204" pitchFamily="34" charset="0"/>
              </a:rPr>
              <a:t>TU Dortmund</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https://ie3.etit.tu-dortmund.de/ institute/team/</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tf</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Rectangle 28">
            <a:extLst>
              <a:ext uri="{FF2B5EF4-FFF2-40B4-BE49-F238E27FC236}">
                <a16:creationId xmlns:a16="http://schemas.microsoft.com/office/drawing/2014/main" id="{FA3116C4-D788-8F48-AC41-94D6384DAB6A}"/>
              </a:ext>
            </a:extLst>
          </p:cNvPr>
          <p:cNvSpPr/>
          <p:nvPr/>
        </p:nvSpPr>
        <p:spPr>
          <a:xfrm>
            <a:off x="325729" y="5661312"/>
            <a:ext cx="6647997" cy="4524315"/>
          </a:xfrm>
          <a:prstGeom prst="rect">
            <a:avLst/>
          </a:prstGeom>
        </p:spPr>
        <p:txBody>
          <a:bodyPr wrap="square">
            <a:spAutoFit/>
          </a:bodyPr>
          <a:lstStyle/>
          <a:p>
            <a:pPr algn="just">
              <a:spcAft>
                <a:spcPts val="0"/>
              </a:spcAft>
            </a:pPr>
            <a:r>
              <a:rPr lang="en-US" sz="1200" b="1" dirty="0">
                <a:solidFill>
                  <a:srgbClr val="FFC000"/>
                </a:solidFill>
                <a:latin typeface="Calibri" panose="020F0502020204030204" pitchFamily="34" charset="0"/>
                <a:ea typeface="Times New Roman" panose="02020603050405020304" pitchFamily="18" charset="0"/>
              </a:rPr>
              <a:t>Summary of the course</a:t>
            </a:r>
          </a:p>
          <a:p>
            <a:pPr algn="just">
              <a:spcAft>
                <a:spcPts val="0"/>
              </a:spcAft>
            </a:pPr>
            <a:r>
              <a:rPr lang="fr-FR" sz="1200" dirty="0">
                <a:latin typeface="Calibri" panose="020F0502020204030204" pitchFamily="34" charset="0"/>
                <a:ea typeface="Times New Roman" panose="02020603050405020304" pitchFamily="18" charset="0"/>
              </a:rPr>
              <a:t>The optimal control </a:t>
            </a:r>
            <a:r>
              <a:rPr lang="fr-FR" sz="1200" dirty="0" err="1">
                <a:latin typeface="Calibri" panose="020F0502020204030204" pitchFamily="34" charset="0"/>
                <a:ea typeface="Times New Roman" panose="02020603050405020304" pitchFamily="18" charset="0"/>
              </a:rPr>
              <a:t>twin</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breakthroughs</a:t>
            </a:r>
            <a:r>
              <a:rPr lang="fr-FR" sz="1200" dirty="0">
                <a:latin typeface="Calibri" panose="020F0502020204030204" pitchFamily="34" charset="0"/>
                <a:ea typeface="Times New Roman" panose="02020603050405020304" pitchFamily="18" charset="0"/>
              </a:rPr>
              <a:t>, i.e. </a:t>
            </a:r>
            <a:r>
              <a:rPr lang="fr-FR" sz="1200" dirty="0" err="1">
                <a:latin typeface="Calibri" panose="020F0502020204030204" pitchFamily="34" charset="0"/>
                <a:ea typeface="Times New Roman" panose="02020603050405020304" pitchFamily="18" charset="0"/>
              </a:rPr>
              <a:t>Pontryagin's</a:t>
            </a:r>
            <a:r>
              <a:rPr lang="fr-FR" sz="1200" dirty="0">
                <a:latin typeface="Calibri" panose="020F0502020204030204" pitchFamily="34" charset="0"/>
                <a:ea typeface="Times New Roman" panose="02020603050405020304" pitchFamily="18" charset="0"/>
              </a:rPr>
              <a:t> maximum </a:t>
            </a:r>
            <a:r>
              <a:rPr lang="fr-FR" sz="1200" dirty="0" err="1">
                <a:latin typeface="Calibri" panose="020F0502020204030204" pitchFamily="34" charset="0"/>
                <a:ea typeface="Times New Roman" panose="02020603050405020304" pitchFamily="18" charset="0"/>
              </a:rPr>
              <a:t>principle</a:t>
            </a:r>
            <a:r>
              <a:rPr lang="fr-FR" sz="1200" dirty="0">
                <a:latin typeface="Calibri" panose="020F0502020204030204" pitchFamily="34" charset="0"/>
                <a:ea typeface="Times New Roman" panose="02020603050405020304" pitchFamily="18" charset="0"/>
              </a:rPr>
              <a:t> and </a:t>
            </a:r>
            <a:r>
              <a:rPr lang="fr-FR" sz="1200" dirty="0" err="1">
                <a:latin typeface="Calibri" panose="020F0502020204030204" pitchFamily="34" charset="0"/>
                <a:ea typeface="Times New Roman" panose="02020603050405020304" pitchFamily="18" charset="0"/>
              </a:rPr>
              <a:t>Bellman's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dynamic</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programming</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principle</a:t>
            </a:r>
            <a:r>
              <a:rPr lang="fr-FR" sz="1200" dirty="0">
                <a:latin typeface="Calibri" panose="020F0502020204030204" pitchFamily="34" charset="0"/>
                <a:ea typeface="Times New Roman" panose="02020603050405020304" pitchFamily="18" charset="0"/>
              </a:rPr>
              <a:t>, and the </a:t>
            </a:r>
            <a:r>
              <a:rPr lang="fr-FR" sz="1200" dirty="0" err="1">
                <a:latin typeface="Calibri" panose="020F0502020204030204" pitchFamily="34" charset="0"/>
                <a:ea typeface="Times New Roman" panose="02020603050405020304" pitchFamily="18" charset="0"/>
              </a:rPr>
              <a:t>dissipativity</a:t>
            </a:r>
            <a:r>
              <a:rPr lang="fr-FR" sz="1200" dirty="0">
                <a:latin typeface="Calibri" panose="020F0502020204030204" pitchFamily="34" charset="0"/>
                <a:ea typeface="Times New Roman" panose="02020603050405020304" pitchFamily="18" charset="0"/>
              </a:rPr>
              <a:t> notion for open </a:t>
            </a:r>
            <a:r>
              <a:rPr lang="fr-FR" sz="1200" dirty="0" err="1">
                <a:latin typeface="Calibri" panose="020F0502020204030204" pitchFamily="34" charset="0"/>
                <a:ea typeface="Times New Roman" panose="02020603050405020304" pitchFamily="18" charset="0"/>
              </a:rPr>
              <a:t>systems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conceived</a:t>
            </a:r>
            <a:r>
              <a:rPr lang="fr-FR" sz="1200" dirty="0">
                <a:latin typeface="Calibri" panose="020F0502020204030204" pitchFamily="34" charset="0"/>
                <a:ea typeface="Times New Roman" panose="02020603050405020304" pitchFamily="18" charset="0"/>
              </a:rPr>
              <a:t> by Jan. C. Willems are </a:t>
            </a:r>
            <a:r>
              <a:rPr lang="fr-FR" sz="1200" dirty="0" err="1">
                <a:latin typeface="Calibri" panose="020F0502020204030204" pitchFamily="34" charset="0"/>
                <a:ea typeface="Times New Roman" panose="02020603050405020304" pitchFamily="18" charset="0"/>
              </a:rPr>
              <a:t>supporting</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pillars</a:t>
            </a:r>
            <a:r>
              <a:rPr lang="fr-FR" sz="1200" dirty="0">
                <a:latin typeface="Calibri" panose="020F0502020204030204" pitchFamily="34" charset="0"/>
                <a:ea typeface="Times New Roman" panose="02020603050405020304" pitchFamily="18" charset="0"/>
              </a:rPr>
              <a:t> of </a:t>
            </a:r>
            <a:r>
              <a:rPr lang="fr-FR" sz="1200" dirty="0" err="1">
                <a:latin typeface="Calibri" panose="020F0502020204030204" pitchFamily="34" charset="0"/>
                <a:ea typeface="Times New Roman" panose="02020603050405020304" pitchFamily="18" charset="0"/>
              </a:rPr>
              <a:t>systems</a:t>
            </a:r>
            <a:r>
              <a:rPr lang="fr-FR" sz="1200" dirty="0">
                <a:latin typeface="Calibri" panose="020F0502020204030204" pitchFamily="34" charset="0"/>
                <a:ea typeface="Times New Roman" panose="02020603050405020304" pitchFamily="18" charset="0"/>
              </a:rPr>
              <a:t> and control. On </a:t>
            </a:r>
            <a:r>
              <a:rPr lang="fr-FR" sz="1200" dirty="0" err="1">
                <a:latin typeface="Calibri" panose="020F0502020204030204" pitchFamily="34" charset="0"/>
                <a:ea typeface="Times New Roman" panose="02020603050405020304" pitchFamily="18" charset="0"/>
              </a:rPr>
              <a:t>this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canvas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this</a:t>
            </a:r>
            <a:r>
              <a:rPr lang="fr-FR" sz="1200" dirty="0">
                <a:latin typeface="Calibri" panose="020F0502020204030204" pitchFamily="34" charset="0"/>
                <a:ea typeface="Times New Roman" panose="02020603050405020304" pitchFamily="18" charset="0"/>
              </a:rPr>
              <a:t> course explores the constitutive relations </a:t>
            </a:r>
            <a:r>
              <a:rPr lang="fr-FR" sz="1200" dirty="0" err="1">
                <a:latin typeface="Calibri" panose="020F0502020204030204" pitchFamily="34" charset="0"/>
                <a:ea typeface="Times New Roman" panose="02020603050405020304" pitchFamily="18" charset="0"/>
              </a:rPr>
              <a:t>between</a:t>
            </a:r>
            <a:r>
              <a:rPr lang="fr-FR" sz="1200" dirty="0">
                <a:latin typeface="Calibri" panose="020F0502020204030204" pitchFamily="34" charset="0"/>
                <a:ea typeface="Times New Roman" panose="02020603050405020304" pitchFamily="18" charset="0"/>
              </a:rPr>
              <a:t> optimal control and </a:t>
            </a:r>
            <a:r>
              <a:rPr lang="fr-FR" sz="1200" dirty="0" err="1">
                <a:latin typeface="Calibri" panose="020F0502020204030204" pitchFamily="34" charset="0"/>
                <a:ea typeface="Times New Roman" panose="02020603050405020304" pitchFamily="18" charset="0"/>
              </a:rPr>
              <a:t>dissipativity</a:t>
            </a:r>
            <a:r>
              <a:rPr lang="fr-FR" sz="1200" dirty="0">
                <a:latin typeface="Calibri" panose="020F0502020204030204" pitchFamily="34" charset="0"/>
                <a:ea typeface="Times New Roman" panose="02020603050405020304" pitchFamily="18" charset="0"/>
              </a:rPr>
              <a:t>.</a:t>
            </a:r>
          </a:p>
          <a:p>
            <a:pPr algn="just">
              <a:spcAft>
                <a:spcPts val="0"/>
              </a:spcAft>
            </a:pPr>
            <a:endParaRPr lang="fr-FR" sz="1200" dirty="0">
              <a:latin typeface="Calibri" panose="020F0502020204030204" pitchFamily="34" charset="0"/>
              <a:ea typeface="Times New Roman" panose="02020603050405020304" pitchFamily="18" charset="0"/>
            </a:endParaRPr>
          </a:p>
          <a:p>
            <a:pPr algn="just">
              <a:spcAft>
                <a:spcPts val="0"/>
              </a:spcAft>
            </a:pPr>
            <a:r>
              <a:rPr lang="fr-FR" sz="1200" dirty="0">
                <a:latin typeface="Calibri" panose="020F0502020204030204" pitchFamily="34" charset="0"/>
                <a:ea typeface="Times New Roman" panose="02020603050405020304" pitchFamily="18" charset="0"/>
              </a:rPr>
              <a:t>The </a:t>
            </a:r>
            <a:r>
              <a:rPr lang="fr-FR" sz="1200" dirty="0" err="1">
                <a:latin typeface="Calibri" panose="020F0502020204030204" pitchFamily="34" charset="0"/>
                <a:ea typeface="Times New Roman" panose="02020603050405020304" pitchFamily="18" charset="0"/>
              </a:rPr>
              <a:t>week</a:t>
            </a:r>
            <a:r>
              <a:rPr lang="fr-FR" sz="1200" dirty="0">
                <a:latin typeface="Calibri" panose="020F0502020204030204" pitchFamily="34" charset="0"/>
                <a:ea typeface="Times New Roman" panose="02020603050405020304" pitchFamily="18" charset="0"/>
              </a:rPr>
              <a:t> commences </a:t>
            </a:r>
            <a:r>
              <a:rPr lang="fr-FR" sz="1200" dirty="0" err="1">
                <a:latin typeface="Calibri" panose="020F0502020204030204" pitchFamily="34" charset="0"/>
                <a:ea typeface="Times New Roman" panose="02020603050405020304" pitchFamily="18" charset="0"/>
              </a:rPr>
              <a:t>with</a:t>
            </a:r>
            <a:r>
              <a:rPr lang="fr-FR" sz="1200" dirty="0">
                <a:latin typeface="Calibri" panose="020F0502020204030204" pitchFamily="34" charset="0"/>
                <a:ea typeface="Times New Roman" panose="02020603050405020304" pitchFamily="18" charset="0"/>
              </a:rPr>
              <a:t> a </a:t>
            </a:r>
            <a:r>
              <a:rPr lang="fr-FR" sz="1200" dirty="0" err="1">
                <a:latin typeface="Calibri" panose="020F0502020204030204" pitchFamily="34" charset="0"/>
                <a:ea typeface="Times New Roman" panose="02020603050405020304" pitchFamily="18" charset="0"/>
              </a:rPr>
              <a:t>brief</a:t>
            </a:r>
            <a:r>
              <a:rPr lang="fr-FR" sz="1200" dirty="0">
                <a:latin typeface="Calibri" panose="020F0502020204030204" pitchFamily="34" charset="0"/>
                <a:ea typeface="Times New Roman" panose="02020603050405020304" pitchFamily="18" charset="0"/>
              </a:rPr>
              <a:t> and </a:t>
            </a:r>
            <a:r>
              <a:rPr lang="fr-FR" sz="1200" dirty="0" err="1">
                <a:latin typeface="Calibri" panose="020F0502020204030204" pitchFamily="34" charset="0"/>
                <a:ea typeface="Times New Roman" panose="02020603050405020304" pitchFamily="18" charset="0"/>
              </a:rPr>
              <a:t>example-driven</a:t>
            </a:r>
            <a:r>
              <a:rPr lang="fr-FR" sz="1200" dirty="0">
                <a:latin typeface="Calibri" panose="020F0502020204030204" pitchFamily="34" charset="0"/>
                <a:ea typeface="Times New Roman" panose="02020603050405020304" pitchFamily="18" charset="0"/>
              </a:rPr>
              <a:t> introduction </a:t>
            </a:r>
            <a:r>
              <a:rPr lang="fr-FR" sz="1200" dirty="0" err="1">
                <a:latin typeface="Calibri" panose="020F0502020204030204" pitchFamily="34" charset="0"/>
                <a:ea typeface="Times New Roman" panose="02020603050405020304" pitchFamily="18" charset="0"/>
              </a:rPr>
              <a:t>into</a:t>
            </a:r>
            <a:r>
              <a:rPr lang="fr-FR" sz="1200" dirty="0">
                <a:latin typeface="Calibri" panose="020F0502020204030204" pitchFamily="34" charset="0"/>
                <a:ea typeface="Times New Roman" panose="02020603050405020304" pitchFamily="18" charset="0"/>
              </a:rPr>
              <a:t> optimal control formulations in </a:t>
            </a:r>
            <a:r>
              <a:rPr lang="fr-FR" sz="1200" dirty="0" err="1">
                <a:latin typeface="Calibri" panose="020F0502020204030204" pitchFamily="34" charset="0"/>
                <a:ea typeface="Times New Roman" panose="02020603050405020304" pitchFamily="18" charset="0"/>
              </a:rPr>
              <a:t>continuous</a:t>
            </a:r>
            <a:r>
              <a:rPr lang="fr-FR" sz="1200" dirty="0">
                <a:latin typeface="Calibri" panose="020F0502020204030204" pitchFamily="34" charset="0"/>
                <a:ea typeface="Times New Roman" panose="02020603050405020304" pitchFamily="18" charset="0"/>
              </a:rPr>
              <a:t> time and </a:t>
            </a:r>
            <a:r>
              <a:rPr lang="fr-FR" sz="1200" dirty="0" err="1">
                <a:latin typeface="Calibri" panose="020F0502020204030204" pitchFamily="34" charset="0"/>
                <a:ea typeface="Times New Roman" panose="02020603050405020304" pitchFamily="18" charset="0"/>
              </a:rPr>
              <a:t>discrete</a:t>
            </a:r>
            <a:r>
              <a:rPr lang="fr-FR" sz="1200" dirty="0">
                <a:latin typeface="Calibri" panose="020F0502020204030204" pitchFamily="34" charset="0"/>
                <a:ea typeface="Times New Roman" panose="02020603050405020304" pitchFamily="18" charset="0"/>
              </a:rPr>
              <a:t> time and </a:t>
            </a:r>
            <a:r>
              <a:rPr lang="fr-FR" sz="1200" dirty="0" err="1">
                <a:latin typeface="Calibri" panose="020F0502020204030204" pitchFamily="34" charset="0"/>
                <a:ea typeface="Times New Roman" panose="02020603050405020304" pitchFamily="18" charset="0"/>
              </a:rPr>
              <a:t>we</a:t>
            </a:r>
            <a:r>
              <a:rPr lang="fr-FR" sz="1200" dirty="0">
                <a:latin typeface="Calibri" panose="020F0502020204030204" pitchFamily="34" charset="0"/>
                <a:ea typeface="Times New Roman" panose="02020603050405020304" pitchFamily="18" charset="0"/>
              </a:rPr>
              <a:t> comment on the challenges </a:t>
            </a:r>
            <a:r>
              <a:rPr lang="fr-FR" sz="1200" dirty="0" err="1">
                <a:latin typeface="Calibri" panose="020F0502020204030204" pitchFamily="34" charset="0"/>
                <a:ea typeface="Times New Roman" panose="02020603050405020304" pitchFamily="18" charset="0"/>
              </a:rPr>
              <a:t>that</a:t>
            </a:r>
            <a:r>
              <a:rPr lang="fr-FR" sz="1200" dirty="0">
                <a:latin typeface="Calibri" panose="020F0502020204030204" pitchFamily="34" charset="0"/>
                <a:ea typeface="Times New Roman" panose="02020603050405020304" pitchFamily="18" charset="0"/>
              </a:rPr>
              <a:t> arise </a:t>
            </a:r>
            <a:r>
              <a:rPr lang="fr-FR" sz="1200" dirty="0" err="1">
                <a:latin typeface="Calibri" panose="020F0502020204030204" pitchFamily="34" charset="0"/>
                <a:ea typeface="Times New Roman" panose="02020603050405020304" pitchFamily="18" charset="0"/>
              </a:rPr>
              <a:t>from</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infinite</a:t>
            </a:r>
            <a:r>
              <a:rPr lang="fr-FR" sz="1200" dirty="0">
                <a:latin typeface="Calibri" panose="020F0502020204030204" pitchFamily="34" charset="0"/>
                <a:ea typeface="Times New Roman" panose="02020603050405020304" pitchFamily="18" charset="0"/>
              </a:rPr>
              <a:t>-horizon </a:t>
            </a:r>
            <a:r>
              <a:rPr lang="fr-FR" sz="1200" dirty="0" err="1">
                <a:latin typeface="Calibri" panose="020F0502020204030204" pitchFamily="34" charset="0"/>
                <a:ea typeface="Times New Roman" panose="02020603050405020304" pitchFamily="18" charset="0"/>
              </a:rPr>
              <a:t>problems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We</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then</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turn</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towards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dissipativity</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discussing</a:t>
            </a:r>
            <a:r>
              <a:rPr lang="fr-FR" sz="1200" dirty="0">
                <a:latin typeface="Calibri" panose="020F0502020204030204" pitchFamily="34" charset="0"/>
                <a:ea typeface="Times New Roman" panose="02020603050405020304" pitchFamily="18" charset="0"/>
              </a:rPr>
              <a:t> how optimal control has been at the </a:t>
            </a:r>
            <a:r>
              <a:rPr lang="fr-FR" sz="1200" dirty="0" err="1">
                <a:latin typeface="Calibri" panose="020F0502020204030204" pitchFamily="34" charset="0"/>
                <a:ea typeface="Times New Roman" panose="02020603050405020304" pitchFamily="18" charset="0"/>
              </a:rPr>
              <a:t>very</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core</a:t>
            </a:r>
            <a:r>
              <a:rPr lang="fr-FR" sz="1200" dirty="0">
                <a:latin typeface="Calibri" panose="020F0502020204030204" pitchFamily="34" charset="0"/>
                <a:ea typeface="Times New Roman" panose="02020603050405020304" pitchFamily="18" charset="0"/>
              </a:rPr>
              <a:t> of the concept </a:t>
            </a:r>
            <a:r>
              <a:rPr lang="fr-FR" sz="1200" dirty="0" err="1">
                <a:latin typeface="Calibri" panose="020F0502020204030204" pitchFamily="34" charset="0"/>
                <a:ea typeface="Times New Roman" panose="02020603050405020304" pitchFamily="18" charset="0"/>
              </a:rPr>
              <a:t>since</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its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inception</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We</a:t>
            </a:r>
            <a:r>
              <a:rPr lang="fr-FR" sz="1200" dirty="0">
                <a:latin typeface="Calibri" panose="020F0502020204030204" pitchFamily="34" charset="0"/>
                <a:ea typeface="Times New Roman" panose="02020603050405020304" pitchFamily="18" charset="0"/>
              </a:rPr>
              <a:t> comment on the </a:t>
            </a:r>
            <a:r>
              <a:rPr lang="fr-FR" sz="1200" dirty="0" err="1">
                <a:latin typeface="Calibri" panose="020F0502020204030204" pitchFamily="34" charset="0"/>
                <a:ea typeface="Times New Roman" panose="02020603050405020304" pitchFamily="18" charset="0"/>
              </a:rPr>
              <a:t>surprisingly</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rich</a:t>
            </a:r>
            <a:r>
              <a:rPr lang="fr-FR" sz="1200" dirty="0">
                <a:latin typeface="Calibri" panose="020F0502020204030204" pitchFamily="34" charset="0"/>
                <a:ea typeface="Times New Roman" panose="02020603050405020304" pitchFamily="18" charset="0"/>
              </a:rPr>
              <a:t> set of </a:t>
            </a:r>
            <a:r>
              <a:rPr lang="fr-FR" sz="1200" dirty="0" err="1">
                <a:latin typeface="Calibri" panose="020F0502020204030204" pitchFamily="34" charset="0"/>
                <a:ea typeface="Times New Roman" panose="02020603050405020304" pitchFamily="18" charset="0"/>
              </a:rPr>
              <a:t>systems</a:t>
            </a:r>
            <a:r>
              <a:rPr lang="fr-FR" sz="1200" dirty="0">
                <a:latin typeface="Calibri" panose="020F0502020204030204" pitchFamily="34" charset="0"/>
                <a:ea typeface="Times New Roman" panose="02020603050405020304" pitchFamily="18" charset="0"/>
              </a:rPr>
              <a:t>-and-control </a:t>
            </a:r>
            <a:r>
              <a:rPr lang="fr-FR" sz="1200" dirty="0" err="1">
                <a:latin typeface="Calibri" panose="020F0502020204030204" pitchFamily="34" charset="0"/>
                <a:ea typeface="Times New Roman" panose="02020603050405020304" pitchFamily="18" charset="0"/>
              </a:rPr>
              <a:t>problems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that</a:t>
            </a:r>
            <a:r>
              <a:rPr lang="fr-FR" sz="1200" dirty="0">
                <a:latin typeface="Calibri" panose="020F0502020204030204" pitchFamily="34" charset="0"/>
                <a:ea typeface="Times New Roman" panose="02020603050405020304" pitchFamily="18" charset="0"/>
              </a:rPr>
              <a:t> admit a </a:t>
            </a:r>
            <a:r>
              <a:rPr lang="fr-FR" sz="1200" dirty="0" err="1">
                <a:latin typeface="Calibri" panose="020F0502020204030204" pitchFamily="34" charset="0"/>
                <a:ea typeface="Times New Roman" panose="02020603050405020304" pitchFamily="18" charset="0"/>
              </a:rPr>
              <a:t>dissipativity-based</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analysis</a:t>
            </a:r>
            <a:r>
              <a:rPr lang="fr-FR" sz="1200" dirty="0">
                <a:latin typeface="Calibri" panose="020F0502020204030204" pitchFamily="34" charset="0"/>
                <a:ea typeface="Times New Roman" panose="02020603050405020304" pitchFamily="18" charset="0"/>
              </a:rPr>
              <a:t>.</a:t>
            </a:r>
          </a:p>
          <a:p>
            <a:pPr algn="just">
              <a:spcAft>
                <a:spcPts val="0"/>
              </a:spcAft>
            </a:pPr>
            <a:endParaRPr lang="fr-FR" sz="1200" dirty="0">
              <a:latin typeface="Calibri" panose="020F0502020204030204" pitchFamily="34" charset="0"/>
              <a:ea typeface="Times New Roman" panose="02020603050405020304" pitchFamily="18" charset="0"/>
            </a:endParaRPr>
          </a:p>
          <a:p>
            <a:pPr algn="just">
              <a:spcAft>
                <a:spcPts val="0"/>
              </a:spcAft>
            </a:pPr>
            <a:r>
              <a:rPr lang="fr-FR" sz="1200" dirty="0" err="1">
                <a:latin typeface="Calibri" panose="020F0502020204030204" pitchFamily="34" charset="0"/>
                <a:ea typeface="Times New Roman" panose="02020603050405020304" pitchFamily="18" charset="0"/>
              </a:rPr>
              <a:t>After</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this</a:t>
            </a:r>
            <a:r>
              <a:rPr lang="fr-FR" sz="1200" dirty="0">
                <a:latin typeface="Calibri" panose="020F0502020204030204" pitchFamily="34" charset="0"/>
                <a:ea typeface="Times New Roman" panose="02020603050405020304" pitchFamily="18" charset="0"/>
              </a:rPr>
              <a:t> introduction </a:t>
            </a:r>
            <a:r>
              <a:rPr lang="fr-FR" sz="1200" dirty="0" err="1">
                <a:latin typeface="Calibri" panose="020F0502020204030204" pitchFamily="34" charset="0"/>
                <a:ea typeface="Times New Roman" panose="02020603050405020304" pitchFamily="18" charset="0"/>
              </a:rPr>
              <a:t>we</a:t>
            </a:r>
            <a:r>
              <a:rPr lang="fr-FR" sz="1200" dirty="0">
                <a:latin typeface="Calibri" panose="020F0502020204030204" pitchFamily="34" charset="0"/>
                <a:ea typeface="Times New Roman" panose="02020603050405020304" pitchFamily="18" charset="0"/>
              </a:rPr>
              <a:t> explore the </a:t>
            </a:r>
            <a:r>
              <a:rPr lang="fr-FR" sz="1200" dirty="0" err="1">
                <a:latin typeface="Calibri" panose="020F0502020204030204" pitchFamily="34" charset="0"/>
                <a:ea typeface="Times New Roman" panose="02020603050405020304" pitchFamily="18" charset="0"/>
              </a:rPr>
              <a:t>turnpike</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phenomenon</a:t>
            </a:r>
            <a:r>
              <a:rPr lang="fr-FR" sz="1200" dirty="0">
                <a:latin typeface="Calibri" panose="020F0502020204030204" pitchFamily="34" charset="0"/>
                <a:ea typeface="Times New Roman" panose="02020603050405020304" pitchFamily="18" charset="0"/>
              </a:rPr>
              <a:t> in optimal control – the first observations of </a:t>
            </a:r>
            <a:r>
              <a:rPr lang="fr-FR" sz="1200" dirty="0" err="1">
                <a:latin typeface="Calibri" panose="020F0502020204030204" pitchFamily="34" charset="0"/>
                <a:ea typeface="Times New Roman" panose="02020603050405020304" pitchFamily="18" charset="0"/>
              </a:rPr>
              <a:t>which</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can</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be</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traced</a:t>
            </a:r>
            <a:r>
              <a:rPr lang="fr-FR" sz="1200" dirty="0">
                <a:latin typeface="Calibri" panose="020F0502020204030204" pitchFamily="34" charset="0"/>
                <a:ea typeface="Times New Roman" panose="02020603050405020304" pitchFamily="18" charset="0"/>
              </a:rPr>
              <a:t> back to John </a:t>
            </a:r>
            <a:r>
              <a:rPr lang="fr-FR" sz="1200" dirty="0" err="1">
                <a:latin typeface="Calibri" panose="020F0502020204030204" pitchFamily="34" charset="0"/>
                <a:ea typeface="Times New Roman" panose="02020603050405020304" pitchFamily="18" charset="0"/>
              </a:rPr>
              <a:t>von</a:t>
            </a:r>
            <a:r>
              <a:rPr lang="fr-FR" sz="1200" dirty="0">
                <a:latin typeface="Calibri" panose="020F0502020204030204" pitchFamily="34" charset="0"/>
                <a:ea typeface="Times New Roman" panose="02020603050405020304" pitchFamily="18" charset="0"/>
              </a:rPr>
              <a:t> Neumann and Frank P. </a:t>
            </a:r>
            <a:r>
              <a:rPr lang="fr-FR" sz="1200" dirty="0" err="1">
                <a:latin typeface="Calibri" panose="020F0502020204030204" pitchFamily="34" charset="0"/>
                <a:ea typeface="Times New Roman" panose="02020603050405020304" pitchFamily="18" charset="0"/>
              </a:rPr>
              <a:t>Ramsey</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We</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discuss</a:t>
            </a:r>
            <a:r>
              <a:rPr lang="fr-FR" sz="1200" dirty="0">
                <a:latin typeface="Calibri" panose="020F0502020204030204" pitchFamily="34" charset="0"/>
                <a:ea typeface="Times New Roman" panose="02020603050405020304" pitchFamily="18" charset="0"/>
              </a:rPr>
              <a:t> the </a:t>
            </a:r>
            <a:r>
              <a:rPr lang="fr-FR" sz="1200" dirty="0" err="1">
                <a:latin typeface="Calibri" panose="020F0502020204030204" pitchFamily="34" charset="0"/>
                <a:ea typeface="Times New Roman" panose="02020603050405020304" pitchFamily="18" charset="0"/>
              </a:rPr>
              <a:t>deep</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link</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between</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dissipativity</a:t>
            </a:r>
            <a:r>
              <a:rPr lang="fr-FR" sz="1200" dirty="0">
                <a:latin typeface="Calibri" panose="020F0502020204030204" pitchFamily="34" charset="0"/>
                <a:ea typeface="Times New Roman" panose="02020603050405020304" pitchFamily="18" charset="0"/>
              </a:rPr>
              <a:t> notions for optimal control </a:t>
            </a:r>
            <a:r>
              <a:rPr lang="fr-FR" sz="1200" dirty="0" err="1">
                <a:latin typeface="Calibri" panose="020F0502020204030204" pitchFamily="34" charset="0"/>
                <a:ea typeface="Times New Roman" panose="02020603050405020304" pitchFamily="18" charset="0"/>
              </a:rPr>
              <a:t>problems</a:t>
            </a:r>
            <a:r>
              <a:rPr lang="fr-FR" sz="1200" dirty="0">
                <a:latin typeface="Calibri" panose="020F0502020204030204" pitchFamily="34" charset="0"/>
                <a:ea typeface="Times New Roman" panose="02020603050405020304" pitchFamily="18" charset="0"/>
              </a:rPr>
              <a:t> and the </a:t>
            </a:r>
            <a:r>
              <a:rPr lang="fr-FR" sz="1200" dirty="0" err="1">
                <a:latin typeface="Calibri" panose="020F0502020204030204" pitchFamily="34" charset="0"/>
                <a:ea typeface="Times New Roman" panose="02020603050405020304" pitchFamily="18" charset="0"/>
              </a:rPr>
              <a:t>turnpike</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phenomenon</a:t>
            </a:r>
            <a:r>
              <a:rPr lang="fr-FR" sz="1200" dirty="0">
                <a:latin typeface="Calibri" panose="020F0502020204030204" pitchFamily="34" charset="0"/>
                <a:ea typeface="Times New Roman" panose="02020603050405020304" pitchFamily="18" charset="0"/>
              </a:rPr>
              <a:t> as </a:t>
            </a:r>
            <a:r>
              <a:rPr lang="fr-FR" sz="1200" dirty="0" err="1">
                <a:latin typeface="Calibri" panose="020F0502020204030204" pitchFamily="34" charset="0"/>
                <a:ea typeface="Times New Roman" panose="02020603050405020304" pitchFamily="18" charset="0"/>
              </a:rPr>
              <a:t>well</a:t>
            </a:r>
            <a:r>
              <a:rPr lang="fr-FR" sz="1200" dirty="0">
                <a:latin typeface="Calibri" panose="020F0502020204030204" pitchFamily="34" charset="0"/>
                <a:ea typeface="Times New Roman" panose="02020603050405020304" pitchFamily="18" charset="0"/>
              </a:rPr>
              <a:t> as the relation to the </a:t>
            </a:r>
            <a:r>
              <a:rPr lang="fr-FR" sz="1200" dirty="0" err="1">
                <a:latin typeface="Calibri" panose="020F0502020204030204" pitchFamily="34" charset="0"/>
                <a:ea typeface="Times New Roman" panose="02020603050405020304" pitchFamily="18" charset="0"/>
              </a:rPr>
              <a:t>optimality</a:t>
            </a:r>
            <a:r>
              <a:rPr lang="fr-FR" sz="1200" dirty="0">
                <a:latin typeface="Calibri" panose="020F0502020204030204" pitchFamily="34" charset="0"/>
                <a:ea typeface="Times New Roman" panose="02020603050405020304" pitchFamily="18" charset="0"/>
              </a:rPr>
              <a:t> system </a:t>
            </a:r>
            <a:r>
              <a:rPr lang="fr-FR" sz="1200" dirty="0" err="1">
                <a:latin typeface="Calibri" panose="020F0502020204030204" pitchFamily="34" charset="0"/>
                <a:ea typeface="Times New Roman" panose="02020603050405020304" pitchFamily="18" charset="0"/>
              </a:rPr>
              <a:t>implied</a:t>
            </a:r>
            <a:r>
              <a:rPr lang="fr-FR" sz="1200" dirty="0">
                <a:latin typeface="Calibri" panose="020F0502020204030204" pitchFamily="34" charset="0"/>
                <a:ea typeface="Times New Roman" panose="02020603050405020304" pitchFamily="18" charset="0"/>
              </a:rPr>
              <a:t> by the maximum </a:t>
            </a:r>
            <a:r>
              <a:rPr lang="fr-FR" sz="1200" dirty="0" err="1">
                <a:latin typeface="Calibri" panose="020F0502020204030204" pitchFamily="34" charset="0"/>
                <a:ea typeface="Times New Roman" panose="02020603050405020304" pitchFamily="18" charset="0"/>
              </a:rPr>
              <a:t>principle</a:t>
            </a:r>
            <a:r>
              <a:rPr lang="fr-FR" sz="1200" dirty="0">
                <a:latin typeface="Calibri" panose="020F0502020204030204" pitchFamily="34" charset="0"/>
                <a:ea typeface="Times New Roman" panose="02020603050405020304" pitchFamily="18" charset="0"/>
              </a:rPr>
              <a:t>.</a:t>
            </a:r>
          </a:p>
          <a:p>
            <a:pPr algn="just">
              <a:spcAft>
                <a:spcPts val="0"/>
              </a:spcAft>
            </a:pPr>
            <a:endParaRPr lang="fr-FR" sz="1200" dirty="0">
              <a:latin typeface="Calibri" panose="020F0502020204030204" pitchFamily="34" charset="0"/>
              <a:ea typeface="Times New Roman" panose="02020603050405020304" pitchFamily="18" charset="0"/>
            </a:endParaRPr>
          </a:p>
          <a:p>
            <a:pPr algn="just">
              <a:spcAft>
                <a:spcPts val="0"/>
              </a:spcAft>
            </a:pPr>
            <a:r>
              <a:rPr lang="fr-FR" sz="1200" dirty="0" err="1">
                <a:latin typeface="Calibri" panose="020F0502020204030204" pitchFamily="34" charset="0"/>
                <a:ea typeface="Times New Roman" panose="02020603050405020304" pitchFamily="18" charset="0"/>
              </a:rPr>
              <a:t>Moving</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from</a:t>
            </a:r>
            <a:r>
              <a:rPr lang="fr-FR" sz="1200" dirty="0">
                <a:latin typeface="Calibri" panose="020F0502020204030204" pitchFamily="34" charset="0"/>
                <a:ea typeface="Times New Roman" panose="02020603050405020304" pitchFamily="18" charset="0"/>
              </a:rPr>
              <a:t> open-</a:t>
            </a:r>
            <a:r>
              <a:rPr lang="fr-FR" sz="1200" dirty="0" err="1">
                <a:latin typeface="Calibri" panose="020F0502020204030204" pitchFamily="34" charset="0"/>
                <a:ea typeface="Times New Roman" panose="02020603050405020304" pitchFamily="18" charset="0"/>
              </a:rPr>
              <a:t>loop</a:t>
            </a:r>
            <a:r>
              <a:rPr lang="fr-FR" sz="1200" dirty="0">
                <a:latin typeface="Calibri" panose="020F0502020204030204" pitchFamily="34" charset="0"/>
                <a:ea typeface="Times New Roman" panose="02020603050405020304" pitchFamily="18" charset="0"/>
              </a:rPr>
              <a:t> to feedback </a:t>
            </a:r>
            <a:r>
              <a:rPr lang="fr-FR" sz="1200" dirty="0" err="1">
                <a:latin typeface="Calibri" panose="020F0502020204030204" pitchFamily="34" charset="0"/>
                <a:ea typeface="Times New Roman" panose="02020603050405020304" pitchFamily="18" charset="0"/>
              </a:rPr>
              <a:t>considerations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we</a:t>
            </a:r>
            <a:r>
              <a:rPr lang="fr-FR" sz="1200" dirty="0">
                <a:latin typeface="Calibri" panose="020F0502020204030204" pitchFamily="34" charset="0"/>
                <a:ea typeface="Times New Roman" panose="02020603050405020304" pitchFamily="18" charset="0"/>
              </a:rPr>
              <a:t> show how </a:t>
            </a:r>
            <a:r>
              <a:rPr lang="fr-FR" sz="1200" dirty="0" err="1">
                <a:latin typeface="Calibri" panose="020F0502020204030204" pitchFamily="34" charset="0"/>
                <a:ea typeface="Times New Roman" panose="02020603050405020304" pitchFamily="18" charset="0"/>
              </a:rPr>
              <a:t>dissipativity</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helps</a:t>
            </a:r>
            <a:r>
              <a:rPr lang="fr-FR" sz="1200" dirty="0">
                <a:latin typeface="Calibri" panose="020F0502020204030204" pitchFamily="34" charset="0"/>
                <a:ea typeface="Times New Roman" panose="02020603050405020304" pitchFamily="18" charset="0"/>
              </a:rPr>
              <a:t> to </a:t>
            </a:r>
            <a:r>
              <a:rPr lang="fr-FR" sz="1200" dirty="0" err="1">
                <a:latin typeface="Calibri" panose="020F0502020204030204" pitchFamily="34" charset="0"/>
                <a:ea typeface="Times New Roman" panose="02020603050405020304" pitchFamily="18" charset="0"/>
              </a:rPr>
              <a:t>analyze</a:t>
            </a:r>
            <a:r>
              <a:rPr lang="fr-FR" sz="1200" dirty="0">
                <a:latin typeface="Calibri" panose="020F0502020204030204" pitchFamily="34" charset="0"/>
                <a:ea typeface="Times New Roman" panose="02020603050405020304" pitchFamily="18" charset="0"/>
              </a:rPr>
              <a:t> the </a:t>
            </a:r>
            <a:r>
              <a:rPr lang="fr-FR" sz="1200" dirty="0" err="1">
                <a:latin typeface="Calibri" panose="020F0502020204030204" pitchFamily="34" charset="0"/>
                <a:ea typeface="Times New Roman" panose="02020603050405020304" pitchFamily="18" charset="0"/>
              </a:rPr>
              <a:t>properties</a:t>
            </a:r>
            <a:r>
              <a:rPr lang="fr-FR" sz="1200" dirty="0">
                <a:latin typeface="Calibri" panose="020F0502020204030204" pitchFamily="34" charset="0"/>
                <a:ea typeface="Times New Roman" panose="02020603050405020304" pitchFamily="18" charset="0"/>
              </a:rPr>
              <a:t> of </a:t>
            </a:r>
            <a:r>
              <a:rPr lang="fr-FR" sz="1200" dirty="0" err="1">
                <a:latin typeface="Calibri" panose="020F0502020204030204" pitchFamily="34" charset="0"/>
                <a:ea typeface="Times New Roman" panose="02020603050405020304" pitchFamily="18" charset="0"/>
              </a:rPr>
              <a:t>receding</a:t>
            </a:r>
            <a:r>
              <a:rPr lang="fr-FR" sz="1200" dirty="0">
                <a:latin typeface="Calibri" panose="020F0502020204030204" pitchFamily="34" charset="0"/>
                <a:ea typeface="Times New Roman" panose="02020603050405020304" pitchFamily="18" charset="0"/>
              </a:rPr>
              <a:t>-horizon approximations to </a:t>
            </a:r>
            <a:r>
              <a:rPr lang="fr-FR" sz="1200" dirty="0" err="1">
                <a:latin typeface="Calibri" panose="020F0502020204030204" pitchFamily="34" charset="0"/>
                <a:ea typeface="Times New Roman" panose="02020603050405020304" pitchFamily="18" charset="0"/>
              </a:rPr>
              <a:t>infinite</a:t>
            </a:r>
            <a:r>
              <a:rPr lang="fr-FR" sz="1200" dirty="0">
                <a:latin typeface="Calibri" panose="020F0502020204030204" pitchFamily="34" charset="0"/>
                <a:ea typeface="Times New Roman" panose="02020603050405020304" pitchFamily="18" charset="0"/>
              </a:rPr>
              <a:t>-horizon </a:t>
            </a:r>
            <a:r>
              <a:rPr lang="fr-FR" sz="1200" dirty="0" err="1">
                <a:latin typeface="Calibri" panose="020F0502020204030204" pitchFamily="34" charset="0"/>
                <a:ea typeface="Times New Roman" panose="02020603050405020304" pitchFamily="18" charset="0"/>
              </a:rPr>
              <a:t>problems</a:t>
            </a:r>
            <a:r>
              <a:rPr lang="fr-FR" sz="1200" dirty="0">
                <a:latin typeface="Calibri" panose="020F0502020204030204" pitchFamily="34" charset="0"/>
                <a:ea typeface="Times New Roman" panose="02020603050405020304" pitchFamily="18" charset="0"/>
              </a:rPr>
              <a:t>, i.e., </a:t>
            </a:r>
            <a:r>
              <a:rPr lang="fr-FR" sz="1200" dirty="0" err="1">
                <a:latin typeface="Calibri" panose="020F0502020204030204" pitchFamily="34" charset="0"/>
                <a:ea typeface="Times New Roman" panose="02020603050405020304" pitchFamily="18" charset="0"/>
              </a:rPr>
              <a:t>we</a:t>
            </a:r>
            <a:r>
              <a:rPr lang="fr-FR" sz="1200" dirty="0">
                <a:latin typeface="Calibri" panose="020F0502020204030204" pitchFamily="34" charset="0"/>
                <a:ea typeface="Times New Roman" panose="02020603050405020304" pitchFamily="18" charset="0"/>
              </a:rPr>
              <a:t> close the </a:t>
            </a:r>
            <a:r>
              <a:rPr lang="fr-FR" sz="1200" dirty="0" err="1">
                <a:latin typeface="Calibri" panose="020F0502020204030204" pitchFamily="34" charset="0"/>
                <a:ea typeface="Times New Roman" panose="02020603050405020304" pitchFamily="18" charset="0"/>
              </a:rPr>
              <a:t>loop</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with</a:t>
            </a:r>
            <a:r>
              <a:rPr lang="fr-FR" sz="1200" dirty="0">
                <a:latin typeface="Calibri" panose="020F0502020204030204" pitchFamily="34" charset="0"/>
                <a:ea typeface="Times New Roman" panose="02020603050405020304" pitchFamily="18" charset="0"/>
              </a:rPr>
              <a:t> model </a:t>
            </a:r>
            <a:r>
              <a:rPr lang="fr-FR" sz="1200" dirty="0" err="1">
                <a:latin typeface="Calibri" panose="020F0502020204030204" pitchFamily="34" charset="0"/>
                <a:ea typeface="Times New Roman" panose="02020603050405020304" pitchFamily="18" charset="0"/>
              </a:rPr>
              <a:t>predictive</a:t>
            </a:r>
            <a:r>
              <a:rPr lang="fr-FR" sz="1200" dirty="0">
                <a:latin typeface="Calibri" panose="020F0502020204030204" pitchFamily="34" charset="0"/>
                <a:ea typeface="Times New Roman" panose="02020603050405020304" pitchFamily="18" charset="0"/>
              </a:rPr>
              <a:t> control. </a:t>
            </a:r>
            <a:r>
              <a:rPr lang="fr-FR" sz="1200" dirty="0" err="1">
                <a:latin typeface="Calibri" panose="020F0502020204030204" pitchFamily="34" charset="0"/>
                <a:ea typeface="Times New Roman" panose="02020603050405020304" pitchFamily="18" charset="0"/>
              </a:rPr>
              <a:t>Furthermore</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we</a:t>
            </a:r>
            <a:r>
              <a:rPr lang="fr-FR" sz="1200" dirty="0">
                <a:latin typeface="Calibri" panose="020F0502020204030204" pitchFamily="34" charset="0"/>
                <a:ea typeface="Times New Roman" panose="02020603050405020304" pitchFamily="18" charset="0"/>
              </a:rPr>
              <a:t> explore how the </a:t>
            </a:r>
            <a:r>
              <a:rPr lang="fr-FR" sz="1200" dirty="0" err="1">
                <a:latin typeface="Calibri" panose="020F0502020204030204" pitchFamily="34" charset="0"/>
                <a:ea typeface="Times New Roman" panose="02020603050405020304" pitchFamily="18" charset="0"/>
              </a:rPr>
              <a:t>dissipativity-based</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framework</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can</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be</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extended</a:t>
            </a:r>
            <a:r>
              <a:rPr lang="fr-FR" sz="1200" dirty="0">
                <a:latin typeface="Calibri" panose="020F0502020204030204" pitchFamily="34" charset="0"/>
                <a:ea typeface="Times New Roman" panose="02020603050405020304" pitchFamily="18" charset="0"/>
              </a:rPr>
              <a:t> to </a:t>
            </a:r>
            <a:r>
              <a:rPr lang="fr-FR" sz="1200" dirty="0" err="1">
                <a:latin typeface="Calibri" panose="020F0502020204030204" pitchFamily="34" charset="0"/>
                <a:ea typeface="Times New Roman" panose="02020603050405020304" pitchFamily="18" charset="0"/>
              </a:rPr>
              <a:t>stochastic</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problems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Throughout</a:t>
            </a:r>
            <a:r>
              <a:rPr lang="fr-FR" sz="1200" dirty="0">
                <a:latin typeface="Calibri" panose="020F0502020204030204" pitchFamily="34" charset="0"/>
                <a:ea typeface="Times New Roman" panose="02020603050405020304" pitchFamily="18" charset="0"/>
              </a:rPr>
              <a:t> the </a:t>
            </a:r>
            <a:r>
              <a:rPr lang="fr-FR" sz="1200" dirty="0" err="1">
                <a:latin typeface="Calibri" panose="020F0502020204030204" pitchFamily="34" charset="0"/>
                <a:ea typeface="Times New Roman" panose="02020603050405020304" pitchFamily="18" charset="0"/>
              </a:rPr>
              <a:t>week</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our</a:t>
            </a:r>
            <a:r>
              <a:rPr lang="fr-FR" sz="1200" dirty="0">
                <a:latin typeface="Calibri" panose="020F0502020204030204" pitchFamily="34" charset="0"/>
                <a:ea typeface="Times New Roman" panose="02020603050405020304" pitchFamily="18" charset="0"/>
              </a:rPr>
              <a:t> discussions are </a:t>
            </a:r>
            <a:r>
              <a:rPr lang="fr-FR" sz="1200" dirty="0" err="1">
                <a:latin typeface="Calibri" panose="020F0502020204030204" pitchFamily="34" charset="0"/>
                <a:ea typeface="Times New Roman" panose="02020603050405020304" pitchFamily="18" charset="0"/>
              </a:rPr>
              <a:t>illustrated</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with</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examples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from</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different</a:t>
            </a:r>
            <a:r>
              <a:rPr lang="fr-FR" sz="1200" dirty="0">
                <a:latin typeface="Calibri" panose="020F0502020204030204" pitchFamily="34" charset="0"/>
                <a:ea typeface="Times New Roman" panose="02020603050405020304" pitchFamily="18" charset="0"/>
              </a:rPr>
              <a:t> application </a:t>
            </a:r>
            <a:r>
              <a:rPr lang="fr-FR" sz="1200" dirty="0" err="1">
                <a:latin typeface="Calibri" panose="020F0502020204030204" pitchFamily="34" charset="0"/>
                <a:ea typeface="Times New Roman" panose="02020603050405020304" pitchFamily="18" charset="0"/>
              </a:rPr>
              <a:t>domains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such</a:t>
            </a:r>
            <a:r>
              <a:rPr lang="fr-FR" sz="1200" dirty="0">
                <a:latin typeface="Calibri" panose="020F0502020204030204" pitchFamily="34" charset="0"/>
                <a:ea typeface="Times New Roman" panose="02020603050405020304" pitchFamily="18" charset="0"/>
              </a:rPr>
              <a:t> as </a:t>
            </a:r>
            <a:r>
              <a:rPr lang="fr-FR" sz="1200" dirty="0" err="1">
                <a:latin typeface="Calibri" panose="020F0502020204030204" pitchFamily="34" charset="0"/>
                <a:ea typeface="Times New Roman" panose="02020603050405020304" pitchFamily="18" charset="0"/>
              </a:rPr>
              <a:t>process</a:t>
            </a:r>
            <a:r>
              <a:rPr lang="fr-FR" sz="1200" dirty="0">
                <a:latin typeface="Calibri" panose="020F0502020204030204" pitchFamily="34" charset="0"/>
                <a:ea typeface="Times New Roman" panose="02020603050405020304" pitchFamily="18" charset="0"/>
              </a:rPr>
              <a:t> control, </a:t>
            </a:r>
            <a:r>
              <a:rPr lang="fr-FR" sz="1200" dirty="0" err="1">
                <a:latin typeface="Calibri" panose="020F0502020204030204" pitchFamily="34" charset="0"/>
                <a:ea typeface="Times New Roman" panose="02020603050405020304" pitchFamily="18" charset="0"/>
              </a:rPr>
              <a:t>mechanics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thermodynamics</a:t>
            </a:r>
            <a:r>
              <a:rPr lang="fr-FR" sz="1200" dirty="0">
                <a:latin typeface="Calibri" panose="020F0502020204030204" pitchFamily="34" charset="0"/>
                <a:ea typeface="Times New Roman" panose="02020603050405020304" pitchFamily="18" charset="0"/>
              </a:rPr>
              <a:t>, and </a:t>
            </a:r>
            <a:r>
              <a:rPr lang="fr-FR" sz="1200" dirty="0" err="1">
                <a:latin typeface="Calibri" panose="020F0502020204030204" pitchFamily="34" charset="0"/>
                <a:ea typeface="Times New Roman" panose="02020603050405020304" pitchFamily="18" charset="0"/>
              </a:rPr>
              <a:t>energy</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Moreover</a:t>
            </a:r>
            <a:r>
              <a:rPr lang="fr-FR" sz="1200" dirty="0">
                <a:latin typeface="Calibri" panose="020F0502020204030204" pitchFamily="34" charset="0"/>
                <a:ea typeface="Times New Roman" panose="02020603050405020304" pitchFamily="18" charset="0"/>
              </a:rPr>
              <a:t>, the </a:t>
            </a:r>
            <a:r>
              <a:rPr lang="fr-FR" sz="1200" dirty="0" err="1">
                <a:latin typeface="Calibri" panose="020F0502020204030204" pitchFamily="34" charset="0"/>
                <a:ea typeface="Times New Roman" panose="02020603050405020304" pitchFamily="18" charset="0"/>
              </a:rPr>
              <a:t>students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will</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conduct</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numerical</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experiments</a:t>
            </a:r>
            <a:r>
              <a:rPr lang="fr-FR" sz="1200" dirty="0">
                <a:latin typeface="Calibri" panose="020F0502020204030204" pitchFamily="34" charset="0"/>
                <a:ea typeface="Times New Roman" panose="02020603050405020304" pitchFamily="18" charset="0"/>
              </a:rPr>
              <a:t> in class. The course </a:t>
            </a:r>
            <a:r>
              <a:rPr lang="fr-FR" sz="1200" dirty="0" err="1">
                <a:latin typeface="Calibri" panose="020F0502020204030204" pitchFamily="34" charset="0"/>
                <a:ea typeface="Times New Roman" panose="02020603050405020304" pitchFamily="18" charset="0"/>
              </a:rPr>
              <a:t>concludes</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with</a:t>
            </a:r>
            <a:r>
              <a:rPr lang="fr-FR" sz="1200" dirty="0">
                <a:latin typeface="Calibri" panose="020F0502020204030204" pitchFamily="34" charset="0"/>
                <a:ea typeface="Times New Roman" panose="02020603050405020304" pitchFamily="18" charset="0"/>
              </a:rPr>
              <a:t> an </a:t>
            </a:r>
            <a:r>
              <a:rPr lang="fr-FR" sz="1200" dirty="0" err="1">
                <a:latin typeface="Calibri" panose="020F0502020204030204" pitchFamily="34" charset="0"/>
                <a:ea typeface="Times New Roman" panose="02020603050405020304" pitchFamily="18" charset="0"/>
              </a:rPr>
              <a:t>outlook</a:t>
            </a:r>
            <a:r>
              <a:rPr lang="fr-FR" sz="1200" dirty="0">
                <a:latin typeface="Calibri" panose="020F0502020204030204" pitchFamily="34" charset="0"/>
                <a:ea typeface="Times New Roman" panose="02020603050405020304" pitchFamily="18" charset="0"/>
              </a:rPr>
              <a:t> on open </a:t>
            </a:r>
            <a:r>
              <a:rPr lang="fr-FR" sz="1200" dirty="0" err="1">
                <a:latin typeface="Calibri" panose="020F0502020204030204" pitchFamily="34" charset="0"/>
                <a:ea typeface="Times New Roman" panose="02020603050405020304" pitchFamily="18" charset="0"/>
              </a:rPr>
              <a:t>problems</a:t>
            </a:r>
            <a:r>
              <a:rPr lang="fr-FR" sz="1200" dirty="0">
                <a:latin typeface="Calibri" panose="020F0502020204030204" pitchFamily="34" charset="0"/>
                <a:ea typeface="Times New Roman" panose="02020603050405020304" pitchFamily="18" charset="0"/>
              </a:rPr>
              <a:t> and on </a:t>
            </a:r>
            <a:r>
              <a:rPr lang="fr-FR" sz="1200" dirty="0" err="1">
                <a:latin typeface="Calibri" panose="020F0502020204030204" pitchFamily="34" charset="0"/>
                <a:ea typeface="Times New Roman" panose="02020603050405020304" pitchFamily="18" charset="0"/>
              </a:rPr>
              <a:t>ongoing</a:t>
            </a:r>
            <a:r>
              <a:rPr lang="fr-FR" sz="1200" dirty="0">
                <a:latin typeface="Calibri" panose="020F0502020204030204" pitchFamily="34" charset="0"/>
                <a:ea typeface="Times New Roman" panose="02020603050405020304" pitchFamily="18" charset="0"/>
              </a:rPr>
              <a:t> </a:t>
            </a:r>
            <a:r>
              <a:rPr lang="fr-FR" sz="1200" dirty="0" err="1">
                <a:latin typeface="Calibri" panose="020F0502020204030204" pitchFamily="34" charset="0"/>
                <a:ea typeface="Times New Roman" panose="02020603050405020304" pitchFamily="18" charset="0"/>
              </a:rPr>
              <a:t>research</a:t>
            </a:r>
            <a:r>
              <a:rPr lang="fr-FR" sz="1200" dirty="0">
                <a:latin typeface="Calibri" panose="020F0502020204030204" pitchFamily="34" charset="0"/>
                <a:ea typeface="Times New Roman" panose="02020603050405020304" pitchFamily="18" charset="0"/>
              </a:rPr>
              <a:t>.</a:t>
            </a:r>
          </a:p>
        </p:txBody>
      </p:sp>
      <p:pic>
        <p:nvPicPr>
          <p:cNvPr id="16" name="Image 15">
            <a:extLst>
              <a:ext uri="{FF2B5EF4-FFF2-40B4-BE49-F238E27FC236}">
                <a16:creationId xmlns:a16="http://schemas.microsoft.com/office/drawing/2014/main" id="{EDF2F18C-0DC2-C14B-B689-C8DDA76559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7" name="Picture 2" descr="IEEE Control Systems Society Logo SPOT">
            <a:extLst>
              <a:ext uri="{FF2B5EF4-FFF2-40B4-BE49-F238E27FC236}">
                <a16:creationId xmlns:a16="http://schemas.microsoft.com/office/drawing/2014/main" id="{7A2F39FB-2344-F34E-BBB4-415DCF72A7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F6010520-8049-0F44-BEE5-F8A4C22337EE}"/>
              </a:ext>
            </a:extLst>
          </p:cNvPr>
          <p:cNvSpPr>
            <a:spLocks noChangeArrowheads="1"/>
          </p:cNvSpPr>
          <p:nvPr/>
        </p:nvSpPr>
        <p:spPr bwMode="auto">
          <a:xfrm>
            <a:off x="6272023" y="1686637"/>
            <a:ext cx="4687691" cy="21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FR"/>
          </a:p>
        </p:txBody>
      </p:sp>
      <p:pic>
        <p:nvPicPr>
          <p:cNvPr id="1025" name="Picture 6" descr="portrait of Prof. Dr. Timm Faulwasser">
            <a:extLst>
              <a:ext uri="{FF2B5EF4-FFF2-40B4-BE49-F238E27FC236}">
                <a16:creationId xmlns:a16="http://schemas.microsoft.com/office/drawing/2014/main" id="{C3558C63-B8C9-924E-832D-2FDC10120B0E}"/>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4475356" y="2533509"/>
            <a:ext cx="1529930" cy="15299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person&#10;&#10;Description automatically generated">
            <a:extLst>
              <a:ext uri="{FF2B5EF4-FFF2-40B4-BE49-F238E27FC236}">
                <a16:creationId xmlns:a16="http://schemas.microsoft.com/office/drawing/2014/main" id="{C53A64F3-E908-6147-89A9-4C8AFE9229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3705" y="2533509"/>
            <a:ext cx="1253072" cy="1543656"/>
          </a:xfrm>
          <a:prstGeom prst="rect">
            <a:avLst/>
          </a:prstGeom>
        </p:spPr>
      </p:pic>
    </p:spTree>
    <p:extLst>
      <p:ext uri="{BB962C8B-B14F-4D97-AF65-F5344CB8AC3E}">
        <p14:creationId xmlns:p14="http://schemas.microsoft.com/office/powerpoint/2010/main" val="275151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4011023130"/>
              </p:ext>
            </p:extLst>
          </p:nvPr>
        </p:nvGraphicFramePr>
        <p:xfrm>
          <a:off x="283872" y="1002368"/>
          <a:ext cx="7001832" cy="498475"/>
        </p:xfrm>
        <a:graphic>
          <a:graphicData uri="http://schemas.openxmlformats.org/drawingml/2006/table">
            <a:tbl>
              <a:tblPr/>
              <a:tblGrid>
                <a:gridCol w="2062651">
                  <a:extLst>
                    <a:ext uri="{9D8B030D-6E8A-4147-A177-3AD203B41FA5}">
                      <a16:colId xmlns:a16="http://schemas.microsoft.com/office/drawing/2014/main" val="20000"/>
                    </a:ext>
                  </a:extLst>
                </a:gridCol>
                <a:gridCol w="4939181">
                  <a:extLst>
                    <a:ext uri="{9D8B030D-6E8A-4147-A177-3AD203B41FA5}">
                      <a16:colId xmlns:a16="http://schemas.microsoft.com/office/drawing/2014/main" val="20001"/>
                    </a:ext>
                  </a:extLst>
                </a:gridCol>
              </a:tblGrid>
              <a:tr h="407537">
                <a:tc>
                  <a:txBody>
                    <a:bodyPr/>
                    <a:lstStyle/>
                    <a:p>
                      <a:pPr algn="ctr">
                        <a:spcAft>
                          <a:spcPts val="0"/>
                        </a:spcAft>
                      </a:pPr>
                      <a:r>
                        <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M03 – BESANCON</a:t>
                      </a:r>
                      <a:endParaRPr lang="fr-F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8/04/2024-12/04/2024</a:t>
                      </a:r>
                      <a:endPar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795" marR="10795" marT="1079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solidFill>
                      <a:srgbClr val="99CCFF"/>
                    </a:solidFill>
                  </a:tcPr>
                </a:tc>
                <a:tc>
                  <a:txBody>
                    <a:bodyPr/>
                    <a:lstStyle/>
                    <a:p>
                      <a:pPr algn="ctr">
                        <a:spcAft>
                          <a:spcPts val="0"/>
                        </a:spcAft>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Modeling and control of </a:t>
                      </a:r>
                      <a:r>
                        <a:rPr lang="en-US" sz="1600" b="1" i="1" kern="1200" baseline="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distributed parameter systems:</a:t>
                      </a:r>
                    </a:p>
                    <a:p>
                      <a:pPr algn="ctr">
                        <a:spcAft>
                          <a:spcPts val="0"/>
                        </a:spcAft>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Port Hamiltonian Approach</a:t>
                      </a:r>
                      <a:endParaRPr lang="fr-FR" sz="1600" dirty="0">
                        <a:solidFill>
                          <a:schemeClr val="bg1"/>
                        </a:solidFill>
                        <a:effectLst/>
                        <a:latin typeface="Calibri" panose="020F0502020204030204" pitchFamily="34" charset="0"/>
                        <a:ea typeface="Times New Roman" panose="02020603050405020304" pitchFamily="18" charset="0"/>
                      </a:endParaRPr>
                    </a:p>
                  </a:txBody>
                  <a:tcPr marL="10795" marR="10795" marT="1079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7" name="Text Box 8506"/>
          <p:cNvSpPr txBox="1">
            <a:spLocks noChangeArrowheads="1"/>
          </p:cNvSpPr>
          <p:nvPr/>
        </p:nvSpPr>
        <p:spPr bwMode="auto">
          <a:xfrm>
            <a:off x="1226190" y="110310"/>
            <a:ext cx="5822855" cy="390911"/>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4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4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4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4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4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400" b="1" dirty="0">
              <a:latin typeface="Calibri" pitchFamily="34" charset="0"/>
              <a:cs typeface="Calibri" pitchFamily="34" charset="0"/>
            </a:endParaRPr>
          </a:p>
        </p:txBody>
      </p:sp>
      <p:sp>
        <p:nvSpPr>
          <p:cNvPr id="8" name="Rectangle 7"/>
          <p:cNvSpPr/>
          <p:nvPr/>
        </p:nvSpPr>
        <p:spPr>
          <a:xfrm>
            <a:off x="3139109" y="441768"/>
            <a:ext cx="2053063" cy="400110"/>
          </a:xfrm>
          <a:prstGeom prst="rect">
            <a:avLst/>
          </a:prstGeom>
        </p:spPr>
        <p:txBody>
          <a:bodyPr wrap="none">
            <a:spAutoFit/>
          </a:bodyPr>
          <a:lstStyle/>
          <a:p>
            <a:pPr algn="ctr" defTabSz="214313">
              <a:spcBef>
                <a:spcPct val="50000"/>
              </a:spcBef>
            </a:pPr>
            <a:r>
              <a:rPr lang="en-US" sz="2000" b="1" u="sng" dirty="0">
                <a:solidFill>
                  <a:schemeClr val="tx2">
                    <a:lumMod val="40000"/>
                    <a:lumOff val="60000"/>
                  </a:schemeClr>
                </a:solidFill>
                <a:latin typeface="Calibri" pitchFamily="34" charset="0"/>
                <a:cs typeface="Calibri" pitchFamily="34" charset="0"/>
              </a:rPr>
              <a:t>www.eeci-igsc.eu</a:t>
            </a:r>
            <a:endParaRPr lang="en-US" sz="2000" dirty="0">
              <a:solidFill>
                <a:schemeClr val="tx2">
                  <a:lumMod val="40000"/>
                  <a:lumOff val="60000"/>
                </a:schemeClr>
              </a:solidFill>
              <a:latin typeface="Calibri" pitchFamily="34" charset="0"/>
              <a:cs typeface="Calibri" pitchFamily="34" charset="0"/>
            </a:endParaRPr>
          </a:p>
        </p:txBody>
      </p:sp>
      <p:pic>
        <p:nvPicPr>
          <p:cNvPr id="9" name="Picture 43" descr="EECI"/>
          <p:cNvPicPr>
            <a:picLocks noChangeAspect="1" noChangeArrowheads="1"/>
          </p:cNvPicPr>
          <p:nvPr/>
        </p:nvPicPr>
        <p:blipFill>
          <a:blip r:embed="rId2" cstate="print"/>
          <a:srcRect/>
          <a:stretch>
            <a:fillRect/>
          </a:stretch>
        </p:blipFill>
        <p:spPr bwMode="auto">
          <a:xfrm>
            <a:off x="26986" y="15269"/>
            <a:ext cx="1260000" cy="878686"/>
          </a:xfrm>
          <a:prstGeom prst="rect">
            <a:avLst/>
          </a:prstGeom>
          <a:noFill/>
        </p:spPr>
      </p:pic>
      <p:sp>
        <p:nvSpPr>
          <p:cNvPr id="6" name="Rectangle 5"/>
          <p:cNvSpPr/>
          <p:nvPr/>
        </p:nvSpPr>
        <p:spPr>
          <a:xfrm>
            <a:off x="160472" y="3153836"/>
            <a:ext cx="7103890" cy="2308324"/>
          </a:xfrm>
          <a:prstGeom prst="rect">
            <a:avLst/>
          </a:prstGeom>
        </p:spPr>
        <p:txBody>
          <a:bodyPr wrap="square">
            <a:spAutoFit/>
          </a:bodyPr>
          <a:lstStyle/>
          <a:p>
            <a:pPr algn="just"/>
            <a:r>
              <a:rPr lang="fr-FR" sz="1200" b="1" dirty="0">
                <a:solidFill>
                  <a:srgbClr val="FFC000"/>
                </a:solidFill>
                <a:latin typeface="Calibri" pitchFamily="34" charset="0"/>
              </a:rPr>
              <a:t>Abstract of the course</a:t>
            </a:r>
          </a:p>
          <a:p>
            <a:pPr algn="just"/>
            <a:r>
              <a:rPr lang="en-US" sz="1200" b="1" dirty="0">
                <a:latin typeface="Calibri" charset="0"/>
                <a:ea typeface="Calibri" charset="0"/>
                <a:cs typeface="Calibri" charset="0"/>
              </a:rPr>
              <a:t>This course presents a system control-oriented approach to modeling, analysis, and control of distributed parameter systems (DPS), i.e., systems governed by partial differential equations (PDEs). This class of systems is more and more encountered in cutting edge engineering applications due to the increased use of complex, heterogeneous and smart systems. Analysis and control of DPS is thus of high theoretical and practical interest, especially when considering the evolution of computing capacities that allows to deal with very high order systems. The formalism used in this course is the port-Hamiltonian framework. Well-known in control of nonlinear systems governed by ordinary differential equations, this formalism based on the concepts of energy and power exchanges has been extended to distributed parameter systems. The aim of this course is to show how this formalism can be advantageously used to study and control DPS. For instance, to derive simple (boundary) control laws for the stabilization of un-(or weakly) damped (linear) distributed parameter systems</a:t>
            </a:r>
            <a:r>
              <a:rPr lang="fr-FR" sz="1200" b="1" dirty="0">
                <a:latin typeface="Calibri" charset="0"/>
                <a:ea typeface="Calibri" charset="0"/>
                <a:cs typeface="Calibri" charset="0"/>
              </a:rPr>
              <a:t>.</a:t>
            </a:r>
            <a:endParaRPr lang="en-GB" sz="1200" b="1" dirty="0">
              <a:latin typeface="Calibri" charset="0"/>
              <a:ea typeface="Calibri" charset="0"/>
              <a:cs typeface="Calibri" charset="0"/>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rcRect/>
          <a:stretch/>
        </p:blipFill>
        <p:spPr>
          <a:xfrm>
            <a:off x="283871" y="1550642"/>
            <a:ext cx="1156636" cy="1470864"/>
          </a:xfrm>
          <a:prstGeom prst="rect">
            <a:avLst/>
          </a:prstGeom>
        </p:spPr>
      </p:pic>
      <p:sp>
        <p:nvSpPr>
          <p:cNvPr id="12" name="Rectangle 11"/>
          <p:cNvSpPr/>
          <p:nvPr/>
        </p:nvSpPr>
        <p:spPr>
          <a:xfrm>
            <a:off x="5130719" y="1991232"/>
            <a:ext cx="2146673" cy="1046440"/>
          </a:xfrm>
          <a:prstGeom prst="rect">
            <a:avLst/>
          </a:prstGeom>
        </p:spPr>
        <p:txBody>
          <a:bodyPr wrap="square">
            <a:spAutoFit/>
          </a:bodyPr>
          <a:lstStyle/>
          <a:p>
            <a:pPr lvl="0" algn="ctr" defTabSz="214313" eaLnBrk="0" hangingPunct="0"/>
            <a:r>
              <a:rPr lang="fr-FR" sz="1400" b="1" dirty="0">
                <a:solidFill>
                  <a:schemeClr val="bg2">
                    <a:lumMod val="20000"/>
                    <a:lumOff val="80000"/>
                  </a:schemeClr>
                </a:solidFill>
                <a:latin typeface="Calibri" charset="0"/>
                <a:ea typeface="Calibri" charset="0"/>
                <a:cs typeface="Calibri" charset="0"/>
              </a:rPr>
              <a:t>Hans </a:t>
            </a:r>
            <a:r>
              <a:rPr lang="fr-FR" sz="1400" b="1" dirty="0" err="1">
                <a:solidFill>
                  <a:schemeClr val="bg2">
                    <a:lumMod val="20000"/>
                    <a:lumOff val="80000"/>
                  </a:schemeClr>
                </a:solidFill>
                <a:latin typeface="Calibri" charset="0"/>
                <a:ea typeface="Calibri" charset="0"/>
                <a:cs typeface="Calibri" charset="0"/>
              </a:rPr>
              <a:t>Zwart</a:t>
            </a:r>
            <a:endParaRPr lang="fr-FR" sz="1400" b="1" dirty="0">
              <a:solidFill>
                <a:schemeClr val="bg2">
                  <a:lumMod val="20000"/>
                  <a:lumOff val="80000"/>
                </a:schemeClr>
              </a:solidFill>
              <a:latin typeface="Calibri" charset="0"/>
              <a:ea typeface="Calibri" charset="0"/>
              <a:cs typeface="Calibri" charset="0"/>
            </a:endParaRPr>
          </a:p>
          <a:p>
            <a:pPr lvl="0" algn="ctr" defTabSz="214313" eaLnBrk="0" hangingPunct="0"/>
            <a:r>
              <a:rPr lang="fr-FR" sz="1200" dirty="0" err="1">
                <a:latin typeface="Calibri" charset="0"/>
                <a:ea typeface="Calibri" charset="0"/>
                <a:cs typeface="Calibri" charset="0"/>
              </a:rPr>
              <a:t>University</a:t>
            </a:r>
            <a:r>
              <a:rPr lang="fr-FR" sz="1200" dirty="0">
                <a:latin typeface="Calibri" charset="0"/>
                <a:ea typeface="Calibri" charset="0"/>
                <a:cs typeface="Calibri" charset="0"/>
              </a:rPr>
              <a:t> of Twente </a:t>
            </a:r>
          </a:p>
          <a:p>
            <a:pPr lvl="0" algn="ctr" defTabSz="214313" eaLnBrk="0" hangingPunct="0"/>
            <a:r>
              <a:rPr lang="fr-FR" sz="1200" dirty="0">
                <a:latin typeface="Calibri" charset="0"/>
                <a:ea typeface="Calibri" charset="0"/>
                <a:cs typeface="Calibri" charset="0"/>
              </a:rPr>
              <a:t>The </a:t>
            </a:r>
            <a:r>
              <a:rPr lang="en-US" sz="1200" dirty="0">
                <a:latin typeface="Calibri" charset="0"/>
                <a:ea typeface="Calibri" charset="0"/>
                <a:cs typeface="Calibri" charset="0"/>
              </a:rPr>
              <a:t>Netherlands</a:t>
            </a:r>
            <a:r>
              <a:rPr lang="fr-FR" sz="1200" dirty="0">
                <a:latin typeface="Calibri" charset="0"/>
                <a:ea typeface="Calibri" charset="0"/>
                <a:cs typeface="Calibri" charset="0"/>
              </a:rPr>
              <a:t> </a:t>
            </a:r>
          </a:p>
          <a:p>
            <a:pPr algn="ctr" defTabSz="214313" eaLnBrk="0" hangingPunct="0"/>
            <a:r>
              <a:rPr lang="fr-FR" sz="1200" b="1" dirty="0">
                <a:solidFill>
                  <a:srgbClr val="FFFF00"/>
                </a:solidFill>
                <a:latin typeface="Calibri" charset="0"/>
                <a:ea typeface="Calibri" charset="0"/>
                <a:cs typeface="Calibri" charset="0"/>
              </a:rPr>
              <a:t>http://</a:t>
            </a:r>
            <a:r>
              <a:rPr lang="fr-FR" sz="1200" b="1" dirty="0" err="1">
                <a:solidFill>
                  <a:srgbClr val="FFFF00"/>
                </a:solidFill>
                <a:latin typeface="Calibri" charset="0"/>
                <a:ea typeface="Calibri" charset="0"/>
                <a:cs typeface="Calibri" charset="0"/>
              </a:rPr>
              <a:t>wwwhome.math.utwente.nl</a:t>
            </a:r>
            <a:r>
              <a:rPr lang="fr-FR" sz="1200" b="1" dirty="0">
                <a:solidFill>
                  <a:srgbClr val="FFFF00"/>
                </a:solidFill>
                <a:latin typeface="Calibri" charset="0"/>
                <a:ea typeface="Calibri" charset="0"/>
                <a:cs typeface="Calibri" charset="0"/>
              </a:rPr>
              <a:t>/~</a:t>
            </a:r>
            <a:r>
              <a:rPr lang="fr-FR" sz="1200" b="1" dirty="0" err="1">
                <a:solidFill>
                  <a:srgbClr val="FFFF00"/>
                </a:solidFill>
                <a:latin typeface="Calibri" charset="0"/>
                <a:ea typeface="Calibri" charset="0"/>
                <a:cs typeface="Calibri" charset="0"/>
              </a:rPr>
              <a:t>zwarthj</a:t>
            </a:r>
            <a:r>
              <a:rPr lang="fr-FR" sz="1200" b="1" dirty="0">
                <a:solidFill>
                  <a:srgbClr val="FFFF00"/>
                </a:solidFill>
                <a:latin typeface="Calibri" charset="0"/>
                <a:ea typeface="Calibri" charset="0"/>
                <a:cs typeface="Calibri" charset="0"/>
              </a:rPr>
              <a:t>/</a:t>
            </a:r>
          </a:p>
        </p:txBody>
      </p:sp>
      <p:sp>
        <p:nvSpPr>
          <p:cNvPr id="13" name="Rectangle 12"/>
          <p:cNvSpPr/>
          <p:nvPr/>
        </p:nvSpPr>
        <p:spPr>
          <a:xfrm>
            <a:off x="139131" y="5409908"/>
            <a:ext cx="3374899" cy="3600986"/>
          </a:xfrm>
          <a:prstGeom prst="rect">
            <a:avLst/>
          </a:prstGeom>
        </p:spPr>
        <p:txBody>
          <a:bodyPr wrap="square">
            <a:spAutoFit/>
          </a:bodyPr>
          <a:lstStyle/>
          <a:p>
            <a:pPr algn="just"/>
            <a:r>
              <a:rPr lang="fr-FR" sz="1200" b="1" dirty="0">
                <a:solidFill>
                  <a:srgbClr val="FFC000"/>
                </a:solidFill>
                <a:latin typeface="Calibri" pitchFamily="34" charset="0"/>
              </a:rPr>
              <a:t>Topics</a:t>
            </a:r>
          </a:p>
          <a:p>
            <a:pPr algn="just"/>
            <a:r>
              <a:rPr lang="en-US" sz="1200" b="1" dirty="0">
                <a:latin typeface="Calibri" charset="0"/>
                <a:ea typeface="Calibri" charset="0"/>
                <a:cs typeface="Calibri" charset="0"/>
              </a:rPr>
              <a:t>The first part of the course is devoted to modelling. More precisely, it focuses on the derivation of structured models accounting for power exchanges occurring within the system and with its environment. In the second part, existence of solutions, boundary control and stability of linear port-Hamiltonian systems are studied. The third part is concerned with control design. The course ends with a tutorial aiming at applying the different concepts on a practical and realistic example in order to illustrate with simulations the interest of such an approach. The different parts of this course are also illustrated through physical examples such as transmission lines, beam equations, linearized shallow water equations, </a:t>
            </a:r>
            <a:r>
              <a:rPr lang="en-US" sz="1200" b="1" dirty="0" err="1">
                <a:latin typeface="Calibri" charset="0"/>
                <a:ea typeface="Calibri" charset="0"/>
                <a:cs typeface="Calibri" charset="0"/>
              </a:rPr>
              <a:t>Korteweg</a:t>
            </a:r>
            <a:r>
              <a:rPr lang="en-US" sz="1200" b="1" dirty="0">
                <a:latin typeface="Calibri" charset="0"/>
                <a:ea typeface="Calibri" charset="0"/>
                <a:cs typeface="Calibri" charset="0"/>
              </a:rPr>
              <a:t>-de Vries equations, reaction-transport problems including chemical processes, population dynamics, etc.</a:t>
            </a:r>
            <a:endParaRPr lang="fr-FR" sz="1200" b="1" dirty="0">
              <a:latin typeface="Calibri" charset="0"/>
              <a:ea typeface="Calibri" charset="0"/>
              <a:cs typeface="Calibri" charset="0"/>
            </a:endParaRPr>
          </a:p>
        </p:txBody>
      </p:sp>
      <p:sp>
        <p:nvSpPr>
          <p:cNvPr id="14" name="Rectangle 13"/>
          <p:cNvSpPr/>
          <p:nvPr/>
        </p:nvSpPr>
        <p:spPr>
          <a:xfrm>
            <a:off x="1648117" y="2063984"/>
            <a:ext cx="1894114" cy="861774"/>
          </a:xfrm>
          <a:prstGeom prst="rect">
            <a:avLst/>
          </a:prstGeom>
        </p:spPr>
        <p:txBody>
          <a:bodyPr wrap="square">
            <a:spAutoFit/>
          </a:bodyPr>
          <a:lstStyle/>
          <a:p>
            <a:pPr lvl="0" algn="ctr" defTabSz="214313" eaLnBrk="0" hangingPunct="0"/>
            <a:r>
              <a:rPr lang="fr-FR" sz="1400" b="1" dirty="0">
                <a:solidFill>
                  <a:schemeClr val="bg2">
                    <a:lumMod val="20000"/>
                    <a:lumOff val="80000"/>
                  </a:schemeClr>
                </a:solidFill>
                <a:latin typeface="Calibri" pitchFamily="34" charset="0"/>
                <a:cs typeface="Arial" charset="0"/>
              </a:rPr>
              <a:t>Yann Le </a:t>
            </a:r>
            <a:r>
              <a:rPr lang="fr-FR" sz="1400" b="1" dirty="0" err="1">
                <a:solidFill>
                  <a:schemeClr val="bg2">
                    <a:lumMod val="20000"/>
                    <a:lumOff val="80000"/>
                  </a:schemeClr>
                </a:solidFill>
                <a:latin typeface="Calibri" pitchFamily="34" charset="0"/>
                <a:cs typeface="Arial" charset="0"/>
              </a:rPr>
              <a:t>Gorrec</a:t>
            </a:r>
            <a:endParaRPr lang="fr-FR" sz="1400" b="1" dirty="0">
              <a:solidFill>
                <a:schemeClr val="bg2">
                  <a:lumMod val="20000"/>
                  <a:lumOff val="80000"/>
                </a:schemeClr>
              </a:solidFill>
              <a:latin typeface="Calibri" pitchFamily="34" charset="0"/>
              <a:cs typeface="Arial" charset="0"/>
            </a:endParaRPr>
          </a:p>
          <a:p>
            <a:pPr algn="ctr"/>
            <a:r>
              <a:rPr lang="fr-FR" sz="1200" dirty="0" err="1">
                <a:latin typeface="Calibri" charset="0"/>
                <a:ea typeface="Calibri" charset="0"/>
                <a:cs typeface="Calibri" charset="0"/>
              </a:rPr>
              <a:t>SupMicroTech</a:t>
            </a:r>
            <a:r>
              <a:rPr lang="fr-FR" sz="1200" dirty="0">
                <a:latin typeface="Calibri" charset="0"/>
                <a:ea typeface="Calibri" charset="0"/>
                <a:cs typeface="Calibri" charset="0"/>
              </a:rPr>
              <a:t> , France</a:t>
            </a:r>
          </a:p>
          <a:p>
            <a:pPr algn="ctr"/>
            <a:r>
              <a:rPr lang="fr-FR" sz="1200" b="1" dirty="0">
                <a:solidFill>
                  <a:srgbClr val="FFFF00"/>
                </a:solidFill>
                <a:latin typeface="Calibri" charset="0"/>
                <a:ea typeface="Calibri" charset="0"/>
                <a:cs typeface="Calibri" charset="0"/>
              </a:rPr>
              <a:t>http://</a:t>
            </a:r>
            <a:r>
              <a:rPr lang="fr-FR" sz="1200" b="1" dirty="0" err="1">
                <a:solidFill>
                  <a:srgbClr val="FFFF00"/>
                </a:solidFill>
                <a:latin typeface="Calibri" charset="0"/>
                <a:ea typeface="Calibri" charset="0"/>
                <a:cs typeface="Calibri" charset="0"/>
              </a:rPr>
              <a:t>legorrec.free.fr</a:t>
            </a:r>
            <a:r>
              <a:rPr lang="fr-FR" sz="1200" b="1" dirty="0">
                <a:solidFill>
                  <a:srgbClr val="FFFF00"/>
                </a:solidFill>
                <a:latin typeface="Calibri" charset="0"/>
                <a:ea typeface="Calibri" charset="0"/>
                <a:cs typeface="Calibri" charset="0"/>
              </a:rPr>
              <a:t>/</a:t>
            </a:r>
            <a:r>
              <a:rPr lang="fr-FR" sz="1200" b="1" dirty="0" err="1">
                <a:solidFill>
                  <a:srgbClr val="FFFF00"/>
                </a:solidFill>
                <a:latin typeface="Calibri" charset="0"/>
                <a:ea typeface="Calibri" charset="0"/>
                <a:cs typeface="Calibri" charset="0"/>
              </a:rPr>
              <a:t>wordpress</a:t>
            </a:r>
            <a:r>
              <a:rPr lang="fr-FR" sz="1200" b="1" dirty="0">
                <a:solidFill>
                  <a:srgbClr val="FFFF00"/>
                </a:solidFill>
                <a:latin typeface="Calibri" charset="0"/>
                <a:ea typeface="Calibri" charset="0"/>
                <a:cs typeface="Calibri" charset="0"/>
              </a:rPr>
              <a:t>/</a:t>
            </a:r>
          </a:p>
        </p:txBody>
      </p:sp>
      <p:sp>
        <p:nvSpPr>
          <p:cNvPr id="3" name="Rectangle 2"/>
          <p:cNvSpPr/>
          <p:nvPr/>
        </p:nvSpPr>
        <p:spPr>
          <a:xfrm>
            <a:off x="160472" y="9063146"/>
            <a:ext cx="3174149" cy="1323439"/>
          </a:xfrm>
          <a:prstGeom prst="rect">
            <a:avLst/>
          </a:prstGeom>
        </p:spPr>
        <p:txBody>
          <a:bodyPr wrap="square">
            <a:spAutoFit/>
          </a:bodyPr>
          <a:lstStyle/>
          <a:p>
            <a:pPr algn="just">
              <a:spcAft>
                <a:spcPts val="0"/>
              </a:spcAft>
            </a:pPr>
            <a:r>
              <a:rPr lang="fr-FR" sz="1200" b="1" dirty="0">
                <a:solidFill>
                  <a:srgbClr val="FFC000"/>
                </a:solidFill>
                <a:latin typeface="Calibri" pitchFamily="34" charset="0"/>
              </a:rPr>
              <a:t>Target audience</a:t>
            </a:r>
          </a:p>
          <a:p>
            <a:pPr algn="just">
              <a:spcAft>
                <a:spcPts val="0"/>
              </a:spcAft>
            </a:pPr>
            <a:r>
              <a:rPr lang="en-US" sz="1200" b="1" dirty="0"/>
              <a:t>This course is devoted to engineers and applied mathematicians looking for an introduction to the modelling and control of distributed parameters systems using the port-Hamiltonian framework.</a:t>
            </a:r>
            <a:endParaRPr lang="fr-FR" sz="1200" b="1" dirty="0"/>
          </a:p>
          <a:p>
            <a:pPr algn="just">
              <a:spcAft>
                <a:spcPts val="0"/>
              </a:spcAft>
            </a:pPr>
            <a:endParaRPr lang="fr-FR" dirty="0">
              <a:effectLst/>
              <a:latin typeface="Times New Roman" charset="0"/>
              <a:ea typeface="Calibri" charset="0"/>
              <a:cs typeface="Times New Roman" charset="0"/>
            </a:endParaRPr>
          </a:p>
        </p:txBody>
      </p:sp>
      <p:pic>
        <p:nvPicPr>
          <p:cNvPr id="15" name="Imag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904" y="5587459"/>
            <a:ext cx="1608910" cy="1513386"/>
          </a:xfrm>
          <a:prstGeom prst="rect">
            <a:avLst/>
          </a:prstGeom>
        </p:spPr>
      </p:pic>
      <p:pic>
        <p:nvPicPr>
          <p:cNvPr id="19" name="Imag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6085" y="5585055"/>
            <a:ext cx="1734116" cy="1513840"/>
          </a:xfrm>
          <a:prstGeom prst="rect">
            <a:avLst/>
          </a:prstGeom>
        </p:spPr>
      </p:pic>
      <p:pic>
        <p:nvPicPr>
          <p:cNvPr id="20" name="Imag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5905" y="7217786"/>
            <a:ext cx="1608909" cy="1331313"/>
          </a:xfrm>
          <a:prstGeom prst="rect">
            <a:avLst/>
          </a:prstGeom>
        </p:spPr>
      </p:pic>
      <p:pic>
        <p:nvPicPr>
          <p:cNvPr id="21" name="Image 20"/>
          <p:cNvPicPr>
            <a:picLocks noChangeAspect="1"/>
          </p:cNvPicPr>
          <p:nvPr/>
        </p:nvPicPr>
        <p:blipFill>
          <a:blip r:embed="rId7">
            <a:extLst>
              <a:ext uri="{28A0092B-C50C-407E-A947-70E740481C1C}">
                <a14:useLocalDpi xmlns:a14="http://schemas.microsoft.com/office/drawing/2010/main" val="0"/>
              </a:ext>
            </a:extLst>
          </a:blip>
          <a:srcRect/>
          <a:stretch/>
        </p:blipFill>
        <p:spPr>
          <a:xfrm>
            <a:off x="3780631" y="1538901"/>
            <a:ext cx="1318644" cy="1501348"/>
          </a:xfrm>
          <a:prstGeom prst="rect">
            <a:avLst/>
          </a:prstGeom>
        </p:spPr>
      </p:pic>
      <p:pic>
        <p:nvPicPr>
          <p:cNvPr id="26" name="Imag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2417" y="7196846"/>
            <a:ext cx="1697784" cy="1326853"/>
          </a:xfrm>
          <a:prstGeom prst="rect">
            <a:avLst/>
          </a:prstGeom>
        </p:spPr>
      </p:pic>
      <p:sp>
        <p:nvSpPr>
          <p:cNvPr id="27" name="ZoneTexte 26"/>
          <p:cNvSpPr txBox="1"/>
          <p:nvPr/>
        </p:nvSpPr>
        <p:spPr>
          <a:xfrm>
            <a:off x="3610454" y="8610784"/>
            <a:ext cx="3675249" cy="400110"/>
          </a:xfrm>
          <a:prstGeom prst="rect">
            <a:avLst/>
          </a:prstGeom>
          <a:noFill/>
        </p:spPr>
        <p:txBody>
          <a:bodyPr wrap="square" rtlCol="0">
            <a:spAutoFit/>
          </a:bodyPr>
          <a:lstStyle/>
          <a:p>
            <a:r>
              <a:rPr lang="fr-FR" sz="1000" b="1" dirty="0" err="1">
                <a:latin typeface="Calibri" charset="0"/>
                <a:ea typeface="Calibri" charset="0"/>
                <a:cs typeface="Calibri" charset="0"/>
              </a:rPr>
              <a:t>Fig</a:t>
            </a:r>
            <a:r>
              <a:rPr lang="fr-FR" sz="1000" b="1" dirty="0">
                <a:latin typeface="Calibri" charset="0"/>
                <a:ea typeface="Calibri" charset="0"/>
                <a:cs typeface="Calibri" charset="0"/>
              </a:rPr>
              <a:t>: </a:t>
            </a:r>
            <a:r>
              <a:rPr lang="fr-FR" sz="1000" b="1" dirty="0" err="1">
                <a:latin typeface="Calibri" charset="0"/>
                <a:ea typeface="Calibri" charset="0"/>
                <a:cs typeface="Calibri" charset="0"/>
              </a:rPr>
              <a:t>Modeling</a:t>
            </a:r>
            <a:r>
              <a:rPr lang="fr-FR" sz="1000" b="1" dirty="0">
                <a:latin typeface="Calibri" charset="0"/>
                <a:ea typeface="Calibri" charset="0"/>
                <a:cs typeface="Calibri" charset="0"/>
              </a:rPr>
              <a:t>, simulation and control of flexible </a:t>
            </a:r>
            <a:r>
              <a:rPr lang="fr-FR" sz="1000" b="1" dirty="0" err="1">
                <a:latin typeface="Calibri" charset="0"/>
                <a:ea typeface="Calibri" charset="0"/>
                <a:cs typeface="Calibri" charset="0"/>
              </a:rPr>
              <a:t>nanotweezers</a:t>
            </a:r>
            <a:r>
              <a:rPr lang="fr-FR" sz="1000" b="1" dirty="0">
                <a:latin typeface="Calibri" charset="0"/>
                <a:ea typeface="Calibri" charset="0"/>
                <a:cs typeface="Calibri" charset="0"/>
              </a:rPr>
              <a:t> for DNA manipulation</a:t>
            </a:r>
          </a:p>
        </p:txBody>
      </p:sp>
      <p:sp>
        <p:nvSpPr>
          <p:cNvPr id="29" name="ZoneTexte 28"/>
          <p:cNvSpPr txBox="1"/>
          <p:nvPr/>
        </p:nvSpPr>
        <p:spPr>
          <a:xfrm>
            <a:off x="181813" y="10267639"/>
            <a:ext cx="6521544" cy="276999"/>
          </a:xfrm>
          <a:prstGeom prst="rect">
            <a:avLst/>
          </a:prstGeom>
          <a:noFill/>
        </p:spPr>
        <p:txBody>
          <a:bodyPr wrap="square" rtlCol="0">
            <a:spAutoFit/>
          </a:bodyPr>
          <a:lstStyle/>
          <a:p>
            <a:r>
              <a:rPr lang="fr-FR" sz="1200" dirty="0">
                <a:hlinkClick r:id="rId9"/>
              </a:rPr>
              <a:t>http://events.femto-st.fr/MCDPS-PHS</a:t>
            </a:r>
            <a:endParaRPr lang="fr-FR" sz="1200" b="1" dirty="0"/>
          </a:p>
        </p:txBody>
      </p:sp>
      <p:pic>
        <p:nvPicPr>
          <p:cNvPr id="5" name="Image 4">
            <a:extLst>
              <a:ext uri="{FF2B5EF4-FFF2-40B4-BE49-F238E27FC236}">
                <a16:creationId xmlns:a16="http://schemas.microsoft.com/office/drawing/2014/main" id="{C37EE254-187B-7DE3-2F5F-EECB0AB5C6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5904" y="9047941"/>
            <a:ext cx="1052708" cy="1579063"/>
          </a:xfrm>
          <a:prstGeom prst="rect">
            <a:avLst/>
          </a:prstGeom>
        </p:spPr>
      </p:pic>
      <p:pic>
        <p:nvPicPr>
          <p:cNvPr id="16" name="Image 15">
            <a:extLst>
              <a:ext uri="{FF2B5EF4-FFF2-40B4-BE49-F238E27FC236}">
                <a16:creationId xmlns:a16="http://schemas.microsoft.com/office/drawing/2014/main" id="{829F0610-A4C7-EF17-95E7-5DC4BF52E4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0145" y="9055542"/>
            <a:ext cx="1138885" cy="1563859"/>
          </a:xfrm>
          <a:prstGeom prst="rect">
            <a:avLst/>
          </a:prstGeom>
        </p:spPr>
      </p:pic>
    </p:spTree>
    <p:extLst>
      <p:ext uri="{BB962C8B-B14F-4D97-AF65-F5344CB8AC3E}">
        <p14:creationId xmlns:p14="http://schemas.microsoft.com/office/powerpoint/2010/main" val="318417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81578276"/>
              </p:ext>
            </p:extLst>
          </p:nvPr>
        </p:nvGraphicFramePr>
        <p:xfrm>
          <a:off x="96962" y="1508554"/>
          <a:ext cx="7367337" cy="498475"/>
        </p:xfrm>
        <a:graphic>
          <a:graphicData uri="http://schemas.openxmlformats.org/drawingml/2006/table">
            <a:tbl>
              <a:tblPr/>
              <a:tblGrid>
                <a:gridCol w="2277305">
                  <a:extLst>
                    <a:ext uri="{9D8B030D-6E8A-4147-A177-3AD203B41FA5}">
                      <a16:colId xmlns:a16="http://schemas.microsoft.com/office/drawing/2014/main" val="20000"/>
                    </a:ext>
                  </a:extLst>
                </a:gridCol>
                <a:gridCol w="5090032">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M04 BIRMINGHAM</a:t>
                      </a:r>
                    </a:p>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15/04/2024-19/04/2024 </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Game Theory with Engineering Applications</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9" name="AutoShape 2"/>
          <p:cNvSpPr>
            <a:spLocks noChangeArrowheads="1"/>
          </p:cNvSpPr>
          <p:nvPr/>
        </p:nvSpPr>
        <p:spPr bwMode="auto">
          <a:xfrm>
            <a:off x="4260850" y="4214913"/>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1" name="Rectangle 20">
            <a:extLst>
              <a:ext uri="{FF2B5EF4-FFF2-40B4-BE49-F238E27FC236}">
                <a16:creationId xmlns:a16="http://schemas.microsoft.com/office/drawing/2014/main" id="{57719CC9-2104-0340-9A2C-C0D2DFDD370D}"/>
              </a:ext>
            </a:extLst>
          </p:cNvPr>
          <p:cNvSpPr/>
          <p:nvPr/>
        </p:nvSpPr>
        <p:spPr>
          <a:xfrm>
            <a:off x="601096" y="3790441"/>
            <a:ext cx="3058659" cy="677108"/>
          </a:xfrm>
          <a:prstGeom prst="rect">
            <a:avLst/>
          </a:prstGeom>
        </p:spPr>
        <p:txBody>
          <a:bodyPr wrap="square">
            <a:spAutoFit/>
          </a:bodyPr>
          <a:lstStyle/>
          <a:p>
            <a:pPr algn="ctr">
              <a:spcAft>
                <a:spcPts val="0"/>
              </a:spcAft>
            </a:pPr>
            <a:r>
              <a:rPr lang="en-US"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Dario </a:t>
            </a:r>
            <a:r>
              <a:rPr lang="en-US"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Bauso</a:t>
            </a:r>
            <a:r>
              <a:rPr lang="en-US"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 </a:t>
            </a:r>
          </a:p>
          <a:p>
            <a:pPr algn="ctr">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University of Groningen </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www.rug.nl</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/staff/</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d.bauso</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p>
        </p:txBody>
      </p:sp>
      <p:sp>
        <p:nvSpPr>
          <p:cNvPr id="28" name="Rectangle 27">
            <a:extLst>
              <a:ext uri="{FF2B5EF4-FFF2-40B4-BE49-F238E27FC236}">
                <a16:creationId xmlns:a16="http://schemas.microsoft.com/office/drawing/2014/main" id="{BD4969A3-FF17-1947-A9D1-9C3C79A7AE03}"/>
              </a:ext>
            </a:extLst>
          </p:cNvPr>
          <p:cNvSpPr/>
          <p:nvPr/>
        </p:nvSpPr>
        <p:spPr>
          <a:xfrm>
            <a:off x="3780628" y="3759663"/>
            <a:ext cx="3058659" cy="707886"/>
          </a:xfrm>
          <a:prstGeom prst="rect">
            <a:avLst/>
          </a:prstGeom>
        </p:spPr>
        <p:txBody>
          <a:bodyPr wrap="square">
            <a:spAutoFit/>
          </a:bodyPr>
          <a:lstStyle/>
          <a:p>
            <a:pPr algn="ctr">
              <a:spcAft>
                <a:spcPts val="0"/>
              </a:spcAft>
            </a:pP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Leonardo Stella</a:t>
            </a:r>
          </a:p>
          <a:p>
            <a:pPr algn="ctr">
              <a:spcAft>
                <a:spcPts val="0"/>
              </a:spcAft>
            </a:pP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 </a:t>
            </a:r>
            <a:r>
              <a:rPr lang="fr-FR" sz="1200" dirty="0">
                <a:latin typeface="Calibri" panose="020F0502020204030204" pitchFamily="34" charset="0"/>
                <a:ea typeface="Calibri" panose="020F0502020204030204" pitchFamily="34" charset="0"/>
                <a:cs typeface="Calibri" panose="020F0502020204030204" pitchFamily="34" charset="0"/>
              </a:rPr>
              <a:t>Birmingham </a:t>
            </a:r>
            <a:r>
              <a:rPr lang="fr-FR" sz="1200" dirty="0" err="1">
                <a:latin typeface="Calibri" panose="020F0502020204030204" pitchFamily="34" charset="0"/>
                <a:ea typeface="Calibri" panose="020F0502020204030204" pitchFamily="34" charset="0"/>
                <a:cs typeface="Calibri" panose="020F0502020204030204" pitchFamily="34" charset="0"/>
              </a:rPr>
              <a:t>University</a:t>
            </a:r>
            <a:r>
              <a:rPr lang="fr-FR" sz="1200" dirty="0">
                <a:latin typeface="Calibri" panose="020F0502020204030204" pitchFamily="34" charset="0"/>
                <a:ea typeface="Calibri" panose="020F0502020204030204" pitchFamily="34" charset="0"/>
                <a:cs typeface="Calibri" panose="020F0502020204030204" pitchFamily="34" charset="0"/>
              </a:rPr>
              <a:t> </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www.leonardostella.com</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Rectangle 28">
            <a:extLst>
              <a:ext uri="{FF2B5EF4-FFF2-40B4-BE49-F238E27FC236}">
                <a16:creationId xmlns:a16="http://schemas.microsoft.com/office/drawing/2014/main" id="{FA3116C4-D788-8F48-AC41-94D6384DAB6A}"/>
              </a:ext>
            </a:extLst>
          </p:cNvPr>
          <p:cNvSpPr/>
          <p:nvPr/>
        </p:nvSpPr>
        <p:spPr>
          <a:xfrm>
            <a:off x="212190" y="4678966"/>
            <a:ext cx="6938962" cy="3785652"/>
          </a:xfrm>
          <a:prstGeom prst="rect">
            <a:avLst/>
          </a:prstGeom>
        </p:spPr>
        <p:txBody>
          <a:bodyPr wrap="square">
            <a:spAutoFit/>
          </a:bodyPr>
          <a:lstStyle/>
          <a:p>
            <a:pPr algn="just">
              <a:spcAft>
                <a:spcPts val="0"/>
              </a:spcAft>
            </a:pPr>
            <a:r>
              <a:rPr lang="en-US" sz="1200" b="1" dirty="0">
                <a:solidFill>
                  <a:srgbClr val="FFC000"/>
                </a:solidFill>
                <a:latin typeface="Calibri" panose="020F0502020204030204" pitchFamily="34" charset="0"/>
                <a:ea typeface="Times New Roman" panose="02020603050405020304" pitchFamily="18" charset="0"/>
                <a:cs typeface="Calibri" panose="020F0502020204030204" pitchFamily="34" charset="0"/>
              </a:rPr>
              <a:t>Summary of the course</a:t>
            </a:r>
          </a:p>
          <a:p>
            <a:r>
              <a:rPr lang="en-FR" sz="1200" dirty="0">
                <a:effectLst/>
                <a:latin typeface="Calibri" panose="020F0502020204030204" pitchFamily="34" charset="0"/>
                <a:ea typeface="Times New Roman" panose="02020603050405020304" pitchFamily="18" charset="0"/>
                <a:cs typeface="Calibri" panose="020F0502020204030204" pitchFamily="34" charset="0"/>
              </a:rPr>
              <a:t>This course is an introduction to the fundamentals of cooperative and non-cooperative game theory. Motivations are drawn from engineered/networked systems (dynamic resource allocation, multi-agent systems, cyber-physical systems), and social models (including social and economic networks). The course emphasizes theoretical foundations, mathematical tools, modeling, and equilibrium notions in different environments.</a:t>
            </a:r>
          </a:p>
          <a:p>
            <a:r>
              <a:rPr lang="en-FR" sz="1200" dirty="0">
                <a:effectLst/>
                <a:latin typeface="Calibri" panose="020F0502020204030204" pitchFamily="34" charset="0"/>
                <a:ea typeface="Times New Roman" panose="02020603050405020304" pitchFamily="18" charset="0"/>
                <a:cs typeface="Calibri" panose="020F0502020204030204" pitchFamily="34" charset="0"/>
              </a:rPr>
              <a:t> </a:t>
            </a:r>
          </a:p>
          <a:p>
            <a:r>
              <a:rPr lang="en-FR" sz="1200" dirty="0">
                <a:effectLst/>
                <a:latin typeface="Calibri" panose="020F0502020204030204" pitchFamily="34" charset="0"/>
                <a:ea typeface="Times New Roman" panose="02020603050405020304" pitchFamily="18" charset="0"/>
                <a:cs typeface="Calibri" panose="020F0502020204030204" pitchFamily="34" charset="0"/>
              </a:rPr>
              <a:t>Learning objectives:</a:t>
            </a:r>
          </a:p>
          <a:p>
            <a:pPr marL="342900" lvl="0" indent="-342900">
              <a:buFont typeface="+mj-lt"/>
              <a:buAutoNum type="arabicPeriod"/>
              <a:tabLst>
                <a:tab pos="457200" algn="l"/>
              </a:tabLst>
            </a:pPr>
            <a:r>
              <a:rPr lang="en-FR" sz="1200" dirty="0">
                <a:effectLst/>
                <a:latin typeface="Calibri" panose="020F0502020204030204" pitchFamily="34" charset="0"/>
                <a:ea typeface="Times New Roman" panose="02020603050405020304" pitchFamily="18" charset="0"/>
                <a:cs typeface="Calibri" panose="020F0502020204030204" pitchFamily="34" charset="0"/>
              </a:rPr>
              <a:t>Choose and implement the most appropriate models and methods to address competition in engineering systems</a:t>
            </a:r>
          </a:p>
          <a:p>
            <a:pPr marL="342900" lvl="0" indent="-342900">
              <a:buFont typeface="+mj-lt"/>
              <a:buAutoNum type="arabicPeriod"/>
              <a:tabLst>
                <a:tab pos="457200" algn="l"/>
              </a:tabLst>
            </a:pPr>
            <a:r>
              <a:rPr lang="en-FR" sz="1200" dirty="0">
                <a:effectLst/>
                <a:latin typeface="Calibri" panose="020F0502020204030204" pitchFamily="34" charset="0"/>
                <a:ea typeface="Times New Roman" panose="02020603050405020304" pitchFamily="18" charset="0"/>
                <a:cs typeface="Calibri" panose="020F0502020204030204" pitchFamily="34" charset="0"/>
              </a:rPr>
              <a:t>Analyse the performance measures and optimally design the inputs under deterministic or stochastic, known and unknown parameters of multi-agent systems and perform numerical analysis and design of small-scale examples on paper</a:t>
            </a:r>
          </a:p>
          <a:p>
            <a:pPr marL="342900" lvl="0" indent="-342900">
              <a:buFont typeface="+mj-lt"/>
              <a:buAutoNum type="arabicPeriod"/>
              <a:tabLst>
                <a:tab pos="457200" algn="l"/>
              </a:tabLst>
            </a:pPr>
            <a:r>
              <a:rPr lang="en-GB" sz="1200" dirty="0">
                <a:latin typeface="Calibri" panose="020F0502020204030204" pitchFamily="34" charset="0"/>
                <a:cs typeface="Calibri" panose="020F0502020204030204" pitchFamily="34" charset="0"/>
              </a:rPr>
              <a:t>Develop code using Python and MATLAB to perform numerical analysis and design on large-scale examples in game theoretic engineering applications</a:t>
            </a:r>
            <a:r>
              <a:rPr lang="en-FR" sz="1200" dirty="0">
                <a:effectLst/>
                <a:latin typeface="Calibri" panose="020F0502020204030204" pitchFamily="34" charset="0"/>
                <a:ea typeface="Times New Roman" panose="02020603050405020304" pitchFamily="18" charset="0"/>
                <a:cs typeface="Calibri" panose="020F0502020204030204" pitchFamily="34" charset="0"/>
              </a:rPr>
              <a:t> </a:t>
            </a:r>
          </a:p>
          <a:p>
            <a:pPr algn="just"/>
            <a:r>
              <a:rPr lang="en-FR" sz="1200" dirty="0">
                <a:effectLst/>
                <a:latin typeface="Calibri" panose="020F0502020204030204" pitchFamily="34" charset="0"/>
                <a:ea typeface="Times New Roman" panose="02020603050405020304" pitchFamily="18" charset="0"/>
                <a:cs typeface="Calibri" panose="020F0502020204030204" pitchFamily="34" charset="0"/>
              </a:rPr>
              <a:t> </a:t>
            </a:r>
          </a:p>
          <a:p>
            <a:r>
              <a:rPr lang="en-FR" sz="1200" dirty="0">
                <a:effectLst/>
                <a:latin typeface="Calibri" panose="020F0502020204030204" pitchFamily="34" charset="0"/>
                <a:ea typeface="Times New Roman" panose="02020603050405020304" pitchFamily="18" charset="0"/>
                <a:cs typeface="Calibri" panose="020F0502020204030204" pitchFamily="34" charset="0"/>
              </a:rPr>
              <a:t>The course is organised in three main topic areas.</a:t>
            </a:r>
            <a:br>
              <a:rPr lang="en-FR" sz="1200" dirty="0">
                <a:effectLst/>
                <a:latin typeface="Calibri" panose="020F0502020204030204" pitchFamily="34" charset="0"/>
                <a:ea typeface="Times New Roman" panose="02020603050405020304" pitchFamily="18" charset="0"/>
                <a:cs typeface="Calibri" panose="020F0502020204030204" pitchFamily="34" charset="0"/>
              </a:rPr>
            </a:br>
            <a:r>
              <a:rPr lang="en-FR" sz="1200" dirty="0">
                <a:effectLst/>
                <a:latin typeface="Calibri" panose="020F0502020204030204" pitchFamily="34" charset="0"/>
                <a:ea typeface="Times New Roman" panose="02020603050405020304" pitchFamily="18" charset="0"/>
                <a:cs typeface="Calibri" panose="020F0502020204030204" pitchFamily="34" charset="0"/>
              </a:rPr>
              <a:t>• Noncooperative games</a:t>
            </a:r>
            <a:br>
              <a:rPr lang="en-FR" sz="1200" dirty="0">
                <a:effectLst/>
                <a:latin typeface="Calibri" panose="020F0502020204030204" pitchFamily="34" charset="0"/>
                <a:ea typeface="Times New Roman" panose="02020603050405020304" pitchFamily="18" charset="0"/>
                <a:cs typeface="Calibri" panose="020F0502020204030204" pitchFamily="34" charset="0"/>
              </a:rPr>
            </a:br>
            <a:r>
              <a:rPr lang="en-FR" sz="1200" dirty="0">
                <a:effectLst/>
                <a:latin typeface="Calibri" panose="020F0502020204030204" pitchFamily="34" charset="0"/>
                <a:ea typeface="Times New Roman" panose="02020603050405020304" pitchFamily="18" charset="0"/>
                <a:cs typeface="Calibri" panose="020F0502020204030204" pitchFamily="34" charset="0"/>
              </a:rPr>
              <a:t>• Cooperative games</a:t>
            </a:r>
            <a:br>
              <a:rPr lang="en-FR" sz="1200" dirty="0">
                <a:effectLst/>
                <a:latin typeface="Calibri" panose="020F0502020204030204" pitchFamily="34" charset="0"/>
                <a:ea typeface="Times New Roman" panose="02020603050405020304" pitchFamily="18" charset="0"/>
                <a:cs typeface="Calibri" panose="020F0502020204030204" pitchFamily="34" charset="0"/>
              </a:rPr>
            </a:br>
            <a:r>
              <a:rPr lang="en-FR" sz="1200" dirty="0">
                <a:effectLst/>
                <a:latin typeface="Calibri" panose="020F0502020204030204" pitchFamily="34" charset="0"/>
                <a:ea typeface="Times New Roman" panose="02020603050405020304" pitchFamily="18" charset="0"/>
                <a:cs typeface="Calibri" panose="020F0502020204030204" pitchFamily="34" charset="0"/>
              </a:rPr>
              <a:t>• Evolutionary games</a:t>
            </a:r>
          </a:p>
        </p:txBody>
      </p:sp>
      <p:pic>
        <p:nvPicPr>
          <p:cNvPr id="16" name="Image 15">
            <a:extLst>
              <a:ext uri="{FF2B5EF4-FFF2-40B4-BE49-F238E27FC236}">
                <a16:creationId xmlns:a16="http://schemas.microsoft.com/office/drawing/2014/main" id="{EDF2F18C-0DC2-C14B-B689-C8DDA76559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7" name="Picture 2" descr="IEEE Control Systems Society Logo SPOT">
            <a:extLst>
              <a:ext uri="{FF2B5EF4-FFF2-40B4-BE49-F238E27FC236}">
                <a16:creationId xmlns:a16="http://schemas.microsoft.com/office/drawing/2014/main" id="{7A2F39FB-2344-F34E-BBB4-415DCF72A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F6010520-8049-0F44-BEE5-F8A4C22337EE}"/>
              </a:ext>
            </a:extLst>
          </p:cNvPr>
          <p:cNvSpPr>
            <a:spLocks noChangeArrowheads="1"/>
          </p:cNvSpPr>
          <p:nvPr/>
        </p:nvSpPr>
        <p:spPr bwMode="auto">
          <a:xfrm>
            <a:off x="6272023" y="1686637"/>
            <a:ext cx="4687691" cy="21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FR"/>
          </a:p>
        </p:txBody>
      </p:sp>
      <p:sp>
        <p:nvSpPr>
          <p:cNvPr id="3" name="Rectangle 2">
            <a:extLst>
              <a:ext uri="{FF2B5EF4-FFF2-40B4-BE49-F238E27FC236}">
                <a16:creationId xmlns:a16="http://schemas.microsoft.com/office/drawing/2014/main" id="{A68EA316-702E-204C-9027-CBAA02D90581}"/>
              </a:ext>
            </a:extLst>
          </p:cNvPr>
          <p:cNvSpPr>
            <a:spLocks noChangeArrowheads="1"/>
          </p:cNvSpPr>
          <p:nvPr/>
        </p:nvSpPr>
        <p:spPr bwMode="auto">
          <a:xfrm>
            <a:off x="1646672" y="2073652"/>
            <a:ext cx="341782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FR"/>
          </a:p>
        </p:txBody>
      </p:sp>
      <p:pic>
        <p:nvPicPr>
          <p:cNvPr id="3073" name="Picture 7" descr="Profile picture of D. (Dario) Bauso, Prof">
            <a:extLst>
              <a:ext uri="{FF2B5EF4-FFF2-40B4-BE49-F238E27FC236}">
                <a16:creationId xmlns:a16="http://schemas.microsoft.com/office/drawing/2014/main" id="{A7289308-0A08-904F-AE18-E49EF7F768C8}"/>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646672" y="2121291"/>
            <a:ext cx="1151029" cy="15347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4FBAD074-6F53-5E40-A41D-ACF2814708E0}"/>
              </a:ext>
            </a:extLst>
          </p:cNvPr>
          <p:cNvSpPr>
            <a:spLocks noChangeArrowheads="1"/>
          </p:cNvSpPr>
          <p:nvPr/>
        </p:nvSpPr>
        <p:spPr bwMode="auto">
          <a:xfrm>
            <a:off x="2797702" y="2128577"/>
            <a:ext cx="38593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FR"/>
          </a:p>
        </p:txBody>
      </p:sp>
      <p:pic>
        <p:nvPicPr>
          <p:cNvPr id="1025" name="Picture 11" descr="Dr Leonardo Stella">
            <a:extLst>
              <a:ext uri="{FF2B5EF4-FFF2-40B4-BE49-F238E27FC236}">
                <a16:creationId xmlns:a16="http://schemas.microsoft.com/office/drawing/2014/main" id="{4F032CBD-BA96-004F-9F39-A7C2D66B6EC4}"/>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l="12198" r="12991"/>
          <a:stretch>
            <a:fillRect/>
          </a:stretch>
        </p:blipFill>
        <p:spPr bwMode="auto">
          <a:xfrm>
            <a:off x="4720741" y="2073652"/>
            <a:ext cx="1178435" cy="1531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77B6E2-EA36-184F-B469-F9FC684AF19D}"/>
              </a:ext>
            </a:extLst>
          </p:cNvPr>
          <p:cNvSpPr txBox="1"/>
          <p:nvPr/>
        </p:nvSpPr>
        <p:spPr>
          <a:xfrm>
            <a:off x="212190" y="9032312"/>
            <a:ext cx="7117298" cy="1569660"/>
          </a:xfrm>
          <a:prstGeom prst="rect">
            <a:avLst/>
          </a:prstGeom>
          <a:noFill/>
        </p:spPr>
        <p:txBody>
          <a:bodyPr wrap="square" rtlCol="0">
            <a:spAutoFit/>
          </a:bodyPr>
          <a:lstStyle/>
          <a:p>
            <a:pPr algn="just"/>
            <a:r>
              <a:rPr lang="en-GB" sz="1200" dirty="0">
                <a:latin typeface="Calibri" panose="020F0502020204030204" pitchFamily="34" charset="0"/>
                <a:cs typeface="Calibri" panose="020F0502020204030204" pitchFamily="34" charset="0"/>
              </a:rPr>
              <a:t>D. </a:t>
            </a:r>
            <a:r>
              <a:rPr lang="en-GB" sz="1200" dirty="0" err="1">
                <a:latin typeface="Calibri" panose="020F0502020204030204" pitchFamily="34" charset="0"/>
                <a:cs typeface="Calibri" panose="020F0502020204030204" pitchFamily="34" charset="0"/>
              </a:rPr>
              <a:t>Bauso</a:t>
            </a:r>
            <a:r>
              <a:rPr lang="en-GB" sz="1200" dirty="0">
                <a:latin typeface="Calibri" panose="020F0502020204030204" pitchFamily="34" charset="0"/>
                <a:cs typeface="Calibri" panose="020F0502020204030204" pitchFamily="34" charset="0"/>
              </a:rPr>
              <a:t> affiliation: Since 2018 I have been with the Jan C. Willems </a:t>
            </a:r>
            <a:r>
              <a:rPr lang="en-GB" sz="1200" dirty="0" err="1">
                <a:latin typeface="Calibri" panose="020F0502020204030204" pitchFamily="34" charset="0"/>
                <a:cs typeface="Calibri" panose="020F0502020204030204" pitchFamily="34" charset="0"/>
              </a:rPr>
              <a:t>Center</a:t>
            </a:r>
            <a:r>
              <a:rPr lang="en-GB" sz="1200" dirty="0">
                <a:latin typeface="Calibri" panose="020F0502020204030204" pitchFamily="34" charset="0"/>
                <a:cs typeface="Calibri" panose="020F0502020204030204" pitchFamily="34" charset="0"/>
              </a:rPr>
              <a:t> for Systems and Control, ENTEG, Faculty of Science and Engineering, University of Groningen (The Netherlands), where I am currently Full Professor and  Chair of Operations Research for Engineering Systems. Since 2005 I have also been with the </a:t>
            </a:r>
            <a:r>
              <a:rPr lang="en-GB" sz="1200" dirty="0" err="1">
                <a:latin typeface="Calibri" panose="020F0502020204030204" pitchFamily="34" charset="0"/>
                <a:cs typeface="Calibri" panose="020F0502020204030204" pitchFamily="34" charset="0"/>
              </a:rPr>
              <a:t>Dipartimento</a:t>
            </a:r>
            <a:r>
              <a:rPr lang="en-GB" sz="1200" dirty="0">
                <a:latin typeface="Calibri" panose="020F0502020204030204" pitchFamily="34" charset="0"/>
                <a:cs typeface="Calibri" panose="020F0502020204030204" pitchFamily="34" charset="0"/>
              </a:rPr>
              <a:t> di </a:t>
            </a:r>
            <a:r>
              <a:rPr lang="en-GB" sz="1200" dirty="0" err="1">
                <a:latin typeface="Calibri" panose="020F0502020204030204" pitchFamily="34" charset="0"/>
                <a:cs typeface="Calibri" panose="020F0502020204030204" pitchFamily="34" charset="0"/>
              </a:rPr>
              <a:t>Ingegneria</a:t>
            </a:r>
            <a:r>
              <a:rPr lang="en-GB" sz="1200" dirty="0">
                <a:latin typeface="Calibri" panose="020F0502020204030204" pitchFamily="34" charset="0"/>
                <a:cs typeface="Calibri" panose="020F0502020204030204" pitchFamily="34" charset="0"/>
              </a:rPr>
              <a:t>, University of Palermo.</a:t>
            </a:r>
          </a:p>
          <a:p>
            <a:pPr algn="just"/>
            <a:r>
              <a:rPr lang="en-GB" sz="1200" dirty="0">
                <a:latin typeface="Calibri" panose="020F0502020204030204" pitchFamily="34" charset="0"/>
                <a:cs typeface="Calibri" panose="020F0502020204030204" pitchFamily="34" charset="0"/>
              </a:rPr>
              <a:t> </a:t>
            </a:r>
          </a:p>
          <a:p>
            <a:pPr algn="just"/>
            <a:r>
              <a:rPr lang="en-GB" sz="1200" dirty="0">
                <a:latin typeface="Calibri" panose="020F0502020204030204" pitchFamily="34" charset="0"/>
                <a:cs typeface="Calibri" panose="020F0502020204030204" pitchFamily="34" charset="0"/>
              </a:rPr>
              <a:t>L. Stella received the </a:t>
            </a:r>
            <a:r>
              <a:rPr lang="en-GB" sz="1200" dirty="0" err="1">
                <a:latin typeface="Calibri" panose="020F0502020204030204" pitchFamily="34" charset="0"/>
                <a:cs typeface="Calibri" panose="020F0502020204030204" pitchFamily="34" charset="0"/>
              </a:rPr>
              <a:t>Laurea</a:t>
            </a:r>
            <a:r>
              <a:rPr lang="en-GB" sz="1200" dirty="0">
                <a:latin typeface="Calibri" panose="020F0502020204030204" pitchFamily="34" charset="0"/>
                <a:cs typeface="Calibri" panose="020F0502020204030204" pitchFamily="34" charset="0"/>
              </a:rPr>
              <a:t> </a:t>
            </a:r>
            <a:r>
              <a:rPr lang="en-GB" sz="1200" dirty="0" err="1">
                <a:latin typeface="Calibri" panose="020F0502020204030204" pitchFamily="34" charset="0"/>
                <a:cs typeface="Calibri" panose="020F0502020204030204" pitchFamily="34" charset="0"/>
              </a:rPr>
              <a:t>Magistrale</a:t>
            </a:r>
            <a:r>
              <a:rPr lang="en-GB" sz="1200" dirty="0">
                <a:latin typeface="Calibri" panose="020F0502020204030204" pitchFamily="34" charset="0"/>
                <a:cs typeface="Calibri" panose="020F0502020204030204" pitchFamily="34" charset="0"/>
              </a:rPr>
              <a:t> degree (equivalent to MSc) in 2016 from </a:t>
            </a:r>
            <a:r>
              <a:rPr lang="en-GB" sz="1200" dirty="0" err="1">
                <a:latin typeface="Calibri" panose="020F0502020204030204" pitchFamily="34" charset="0"/>
                <a:cs typeface="Calibri" panose="020F0502020204030204" pitchFamily="34" charset="0"/>
              </a:rPr>
              <a:t>Università</a:t>
            </a:r>
            <a:r>
              <a:rPr lang="en-GB" sz="1200" dirty="0">
                <a:latin typeface="Calibri" panose="020F0502020204030204" pitchFamily="34" charset="0"/>
                <a:cs typeface="Calibri" panose="020F0502020204030204" pitchFamily="34" charset="0"/>
              </a:rPr>
              <a:t> La Sapienza, Italy, and the Ph.D. degree in 2019 from the University of Sheffield, UK. Since 2022, he is Assistant Professor in the School  of Computer Science at the University of Birmingham (UK). </a:t>
            </a:r>
            <a:endParaRPr lang="en-FR" sz="1200" dirty="0"/>
          </a:p>
        </p:txBody>
      </p:sp>
      <p:pic>
        <p:nvPicPr>
          <p:cNvPr id="8" name="Picture 7">
            <a:extLst>
              <a:ext uri="{FF2B5EF4-FFF2-40B4-BE49-F238E27FC236}">
                <a16:creationId xmlns:a16="http://schemas.microsoft.com/office/drawing/2014/main" id="{7B1F6EA0-6827-C04B-AE86-6553D775E9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176" y="7488138"/>
            <a:ext cx="962930" cy="1435848"/>
          </a:xfrm>
          <a:prstGeom prst="rect">
            <a:avLst/>
          </a:prstGeom>
        </p:spPr>
      </p:pic>
    </p:spTree>
    <p:extLst>
      <p:ext uri="{BB962C8B-B14F-4D97-AF65-F5344CB8AC3E}">
        <p14:creationId xmlns:p14="http://schemas.microsoft.com/office/powerpoint/2010/main" val="2159872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555698412"/>
              </p:ext>
            </p:extLst>
          </p:nvPr>
        </p:nvGraphicFramePr>
        <p:xfrm>
          <a:off x="96962" y="1508554"/>
          <a:ext cx="7367337" cy="498475"/>
        </p:xfrm>
        <a:graphic>
          <a:graphicData uri="http://schemas.openxmlformats.org/drawingml/2006/table">
            <a:tbl>
              <a:tblPr/>
              <a:tblGrid>
                <a:gridCol w="2277305">
                  <a:extLst>
                    <a:ext uri="{9D8B030D-6E8A-4147-A177-3AD203B41FA5}">
                      <a16:colId xmlns:a16="http://schemas.microsoft.com/office/drawing/2014/main" val="20000"/>
                    </a:ext>
                  </a:extLst>
                </a:gridCol>
                <a:gridCol w="5090032">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M05 – Nantes</a:t>
                      </a:r>
                    </a:p>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22/04/2024-26/04/2024</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99CC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Introduction for finite-, fixed- and </a:t>
                      </a:r>
                      <a:b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prescribed-time control and estimation  </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9" name="AutoShape 2"/>
          <p:cNvSpPr>
            <a:spLocks noChangeArrowheads="1"/>
          </p:cNvSpPr>
          <p:nvPr/>
        </p:nvSpPr>
        <p:spPr bwMode="auto">
          <a:xfrm>
            <a:off x="4260850" y="4214913"/>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1" name="Rectangle 20">
            <a:extLst>
              <a:ext uri="{FF2B5EF4-FFF2-40B4-BE49-F238E27FC236}">
                <a16:creationId xmlns:a16="http://schemas.microsoft.com/office/drawing/2014/main" id="{57719CC9-2104-0340-9A2C-C0D2DFDD370D}"/>
              </a:ext>
            </a:extLst>
          </p:cNvPr>
          <p:cNvSpPr/>
          <p:nvPr/>
        </p:nvSpPr>
        <p:spPr>
          <a:xfrm>
            <a:off x="-2078" y="4193361"/>
            <a:ext cx="3058659" cy="861774"/>
          </a:xfrm>
          <a:prstGeom prst="rect">
            <a:avLst/>
          </a:prstGeom>
        </p:spPr>
        <p:txBody>
          <a:bodyPr wrap="square">
            <a:spAutoFit/>
          </a:bodyPr>
          <a:lstStyle/>
          <a:p>
            <a:pPr algn="ctr">
              <a:spcAft>
                <a:spcPts val="0"/>
              </a:spcAft>
            </a:pP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Denis </a:t>
            </a:r>
            <a:r>
              <a:rPr lang="fr-FR"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Efimov</a:t>
            </a:r>
            <a:endParaRPr lang="fr-FR" sz="1400" dirty="0">
              <a:solidFill>
                <a:schemeClr val="bg2">
                  <a:lumMod val="20000"/>
                  <a:lumOff val="80000"/>
                </a:schemeClr>
              </a:solidFill>
              <a:latin typeface="Calibri" panose="020F0502020204030204" pitchFamily="34" charset="0"/>
              <a:ea typeface="Times New Roman" panose="02020603050405020304" pitchFamily="18" charset="0"/>
            </a:endParaRPr>
          </a:p>
          <a:p>
            <a:pPr algn="ctr">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INRIA Lille</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researchers.lille.inria.fr</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b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b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efimov</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BD4969A3-FF17-1947-A9D1-9C3C79A7AE03}"/>
              </a:ext>
            </a:extLst>
          </p:cNvPr>
          <p:cNvSpPr/>
          <p:nvPr/>
        </p:nvSpPr>
        <p:spPr>
          <a:xfrm>
            <a:off x="4472208" y="4244347"/>
            <a:ext cx="3058659" cy="861774"/>
          </a:xfrm>
          <a:prstGeom prst="rect">
            <a:avLst/>
          </a:prstGeom>
        </p:spPr>
        <p:txBody>
          <a:bodyPr wrap="square">
            <a:spAutoFit/>
          </a:bodyPr>
          <a:lstStyle/>
          <a:p>
            <a:pPr algn="ctr">
              <a:spcAft>
                <a:spcPts val="0"/>
              </a:spcAft>
            </a:pP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Jean-Pierre Barbot</a:t>
            </a:r>
            <a:endParaRPr lang="fr-FR" sz="1400" dirty="0">
              <a:solidFill>
                <a:schemeClr val="bg2">
                  <a:lumMod val="20000"/>
                  <a:lumOff val="80000"/>
                </a:schemeClr>
              </a:solidFill>
              <a:latin typeface="Calibri" panose="020F0502020204030204" pitchFamily="34" charset="0"/>
              <a:ea typeface="Times New Roman" panose="02020603050405020304" pitchFamily="18" charset="0"/>
            </a:endParaRPr>
          </a:p>
          <a:p>
            <a:pPr algn="ctr">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ENSEA</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www.quartz-lab.fr</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b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b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barbot</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-jean-</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pierre</a:t>
            </a:r>
            <a:endPar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FA3116C4-D788-8F48-AC41-94D6384DAB6A}"/>
              </a:ext>
            </a:extLst>
          </p:cNvPr>
          <p:cNvSpPr/>
          <p:nvPr/>
        </p:nvSpPr>
        <p:spPr>
          <a:xfrm>
            <a:off x="469623" y="5812973"/>
            <a:ext cx="6622013" cy="1569660"/>
          </a:xfrm>
          <a:prstGeom prst="rect">
            <a:avLst/>
          </a:prstGeom>
        </p:spPr>
        <p:txBody>
          <a:bodyPr wrap="square">
            <a:spAutoFit/>
          </a:bodyPr>
          <a:lstStyle/>
          <a:p>
            <a:pPr algn="just">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 </a:t>
            </a:r>
            <a:r>
              <a:rPr lang="en-US" sz="1200" b="1" dirty="0">
                <a:solidFill>
                  <a:srgbClr val="FFC000"/>
                </a:solidFill>
                <a:latin typeface="Calibri" panose="020F0502020204030204" pitchFamily="34" charset="0"/>
                <a:ea typeface="Times New Roman" panose="02020603050405020304" pitchFamily="18" charset="0"/>
              </a:rPr>
              <a:t>Summary of the course</a:t>
            </a:r>
            <a:endParaRPr lang="fr-FR" sz="1200" dirty="0">
              <a:solidFill>
                <a:srgbClr val="FFC000"/>
              </a:solidFill>
              <a:latin typeface="Calibri" panose="020F0502020204030204" pitchFamily="34" charset="0"/>
              <a:ea typeface="Times New Roman" panose="02020603050405020304" pitchFamily="18" charset="0"/>
            </a:endParaRPr>
          </a:p>
          <a:p>
            <a:pPr algn="just"/>
            <a:r>
              <a:rPr lang="en-US" sz="1200" dirty="0">
                <a:latin typeface="Calibri" charset="0"/>
                <a:ea typeface="Calibri" charset="0"/>
                <a:cs typeface="Calibri" charset="0"/>
              </a:rPr>
              <a:t>An introduction to basic results on analysis and design of finite/fixed-time and prescribed-time converging systems is given. Two main groups of approaches for analysis/synthesis of this kind of convergence, Lyapunov functions and the theory of homogeneous systems, are presented in details. The dynamics described by ordinary differential equations, time-delay models and partial differential equations are considered. Some popular control and estimation algorithms, which possess</a:t>
            </a:r>
            <a:br>
              <a:rPr lang="en-US" sz="1200" dirty="0">
                <a:latin typeface="Calibri" charset="0"/>
                <a:ea typeface="Calibri" charset="0"/>
                <a:cs typeface="Calibri" charset="0"/>
              </a:rPr>
            </a:br>
            <a:r>
              <a:rPr lang="en-US" sz="1200" dirty="0">
                <a:latin typeface="Calibri" charset="0"/>
                <a:ea typeface="Calibri" charset="0"/>
                <a:cs typeface="Calibri" charset="0"/>
              </a:rPr>
              <a:t>accelerated converge rates, are also surveyed. Finally, the issues of discretization of finite-/fixed/prescribed-time converging systems are discussed. </a:t>
            </a:r>
          </a:p>
        </p:txBody>
      </p:sp>
      <p:sp>
        <p:nvSpPr>
          <p:cNvPr id="30" name="Rectangle 29">
            <a:extLst>
              <a:ext uri="{FF2B5EF4-FFF2-40B4-BE49-F238E27FC236}">
                <a16:creationId xmlns:a16="http://schemas.microsoft.com/office/drawing/2014/main" id="{28BCAD54-3A56-5C44-8D99-FFAC88E6A943}"/>
              </a:ext>
            </a:extLst>
          </p:cNvPr>
          <p:cNvSpPr/>
          <p:nvPr/>
        </p:nvSpPr>
        <p:spPr>
          <a:xfrm>
            <a:off x="469623" y="8040648"/>
            <a:ext cx="6304326" cy="1569660"/>
          </a:xfrm>
          <a:prstGeom prst="rect">
            <a:avLst/>
          </a:prstGeom>
        </p:spPr>
        <p:txBody>
          <a:bodyPr wrap="square">
            <a:spAutoFit/>
          </a:bodyPr>
          <a:lstStyle/>
          <a:p>
            <a:pPr algn="just">
              <a:spcAft>
                <a:spcPts val="0"/>
              </a:spcAft>
            </a:pPr>
            <a:r>
              <a:rPr lang="en-US" sz="1200" b="1" dirty="0">
                <a:solidFill>
                  <a:schemeClr val="tx2"/>
                </a:solidFill>
                <a:latin typeface="Calibri" panose="020F0502020204030204" pitchFamily="34" charset="0"/>
                <a:ea typeface="Times New Roman" panose="02020603050405020304" pitchFamily="18" charset="0"/>
              </a:rPr>
              <a:t>Topics</a:t>
            </a:r>
            <a:endParaRPr lang="en-US" sz="1200" dirty="0">
              <a:latin typeface="Calibri" panose="020F0502020204030204" pitchFamily="34"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rPr>
              <a:t>- concepts of accelerated convergence and stability</a:t>
            </a:r>
            <a:br>
              <a:rPr lang="en-US" sz="1200" dirty="0">
                <a:latin typeface="Calibri" panose="020F0502020204030204" pitchFamily="34" charset="0"/>
                <a:ea typeface="Times New Roman" panose="02020603050405020304" pitchFamily="18" charset="0"/>
              </a:rPr>
            </a:br>
            <a:r>
              <a:rPr lang="en-US" sz="1200" dirty="0">
                <a:latin typeface="Calibri" panose="020F0502020204030204" pitchFamily="34" charset="0"/>
                <a:ea typeface="Times New Roman" panose="02020603050405020304" pitchFamily="18" charset="0"/>
              </a:rPr>
              <a:t>- Lyapunov characterizations</a:t>
            </a:r>
            <a:br>
              <a:rPr lang="en-US" sz="1200" dirty="0">
                <a:latin typeface="Calibri" panose="020F0502020204030204" pitchFamily="34" charset="0"/>
                <a:ea typeface="Times New Roman" panose="02020603050405020304" pitchFamily="18" charset="0"/>
              </a:rPr>
            </a:br>
            <a:r>
              <a:rPr lang="en-US" sz="1200" dirty="0">
                <a:latin typeface="Calibri" panose="020F0502020204030204" pitchFamily="34" charset="0"/>
                <a:ea typeface="Times New Roman" panose="02020603050405020304" pitchFamily="18" charset="0"/>
              </a:rPr>
              <a:t>- homogeneous systems</a:t>
            </a:r>
            <a:br>
              <a:rPr lang="en-US" sz="1200" dirty="0">
                <a:latin typeface="Calibri" panose="020F0502020204030204" pitchFamily="34" charset="0"/>
                <a:ea typeface="Times New Roman" panose="02020603050405020304" pitchFamily="18" charset="0"/>
              </a:rPr>
            </a:br>
            <a:r>
              <a:rPr lang="en-US" sz="1200" dirty="0">
                <a:latin typeface="Calibri" panose="020F0502020204030204" pitchFamily="34" charset="0"/>
                <a:ea typeface="Times New Roman" panose="02020603050405020304" pitchFamily="18" charset="0"/>
              </a:rPr>
              <a:t>- robustness analysis and influence of delays</a:t>
            </a:r>
            <a:br>
              <a:rPr lang="en-US" sz="1200" dirty="0">
                <a:latin typeface="Calibri" panose="020F0502020204030204" pitchFamily="34" charset="0"/>
                <a:ea typeface="Times New Roman" panose="02020603050405020304" pitchFamily="18" charset="0"/>
              </a:rPr>
            </a:br>
            <a:r>
              <a:rPr lang="en-US" sz="1200" dirty="0">
                <a:latin typeface="Calibri" panose="020F0502020204030204" pitchFamily="34" charset="0"/>
                <a:ea typeface="Times New Roman" panose="02020603050405020304" pitchFamily="18" charset="0"/>
              </a:rPr>
              <a:t>- emergence of accelerated convergences in distributed-parameter systems</a:t>
            </a:r>
            <a:br>
              <a:rPr lang="en-US" sz="1200" dirty="0">
                <a:latin typeface="Calibri" panose="020F0502020204030204" pitchFamily="34" charset="0"/>
                <a:ea typeface="Times New Roman" panose="02020603050405020304" pitchFamily="18" charset="0"/>
              </a:rPr>
            </a:br>
            <a:r>
              <a:rPr lang="en-US" sz="1200" dirty="0">
                <a:latin typeface="Calibri" panose="020F0502020204030204" pitchFamily="34" charset="0"/>
                <a:ea typeface="Times New Roman" panose="02020603050405020304" pitchFamily="18" charset="0"/>
              </a:rPr>
              <a:t>- control and estimation algorithms with accelerated convergence</a:t>
            </a:r>
            <a:br>
              <a:rPr lang="en-US" sz="1200" dirty="0">
                <a:latin typeface="Calibri" panose="020F0502020204030204" pitchFamily="34" charset="0"/>
                <a:ea typeface="Times New Roman" panose="02020603050405020304" pitchFamily="18" charset="0"/>
              </a:rPr>
            </a:br>
            <a:r>
              <a:rPr lang="en-US" sz="1200" dirty="0">
                <a:latin typeface="Calibri" panose="020F0502020204030204" pitchFamily="34" charset="0"/>
                <a:ea typeface="Times New Roman" panose="02020603050405020304" pitchFamily="18" charset="0"/>
              </a:rPr>
              <a:t>- discretization and sampled-time implementation </a:t>
            </a:r>
          </a:p>
        </p:txBody>
      </p:sp>
      <p:pic>
        <p:nvPicPr>
          <p:cNvPr id="16" name="Image 15">
            <a:extLst>
              <a:ext uri="{FF2B5EF4-FFF2-40B4-BE49-F238E27FC236}">
                <a16:creationId xmlns:a16="http://schemas.microsoft.com/office/drawing/2014/main" id="{EDF2F18C-0DC2-C14B-B689-C8DDA76559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7" name="Picture 2" descr="IEEE Control Systems Society Logo SPOT">
            <a:extLst>
              <a:ext uri="{FF2B5EF4-FFF2-40B4-BE49-F238E27FC236}">
                <a16:creationId xmlns:a16="http://schemas.microsoft.com/office/drawing/2014/main" id="{7A2F39FB-2344-F34E-BBB4-415DCF72A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person in a blue sweater&#10;&#10;Description automatically generated">
            <a:extLst>
              <a:ext uri="{FF2B5EF4-FFF2-40B4-BE49-F238E27FC236}">
                <a16:creationId xmlns:a16="http://schemas.microsoft.com/office/drawing/2014/main" id="{B4B17419-DD80-6A4D-ED51-B45AC0FB05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1697" y="2522211"/>
            <a:ext cx="1350511" cy="1598344"/>
          </a:xfrm>
          <a:prstGeom prst="rect">
            <a:avLst/>
          </a:prstGeom>
        </p:spPr>
      </p:pic>
      <p:pic>
        <p:nvPicPr>
          <p:cNvPr id="6" name="Picture 3" descr="A person smiling at camera&#10;&#10;Description automatically generated">
            <a:extLst>
              <a:ext uri="{FF2B5EF4-FFF2-40B4-BE49-F238E27FC236}">
                <a16:creationId xmlns:a16="http://schemas.microsoft.com/office/drawing/2014/main" id="{785E5632-E828-3EB0-1D55-233AD873A1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344" y="2569223"/>
            <a:ext cx="1763817" cy="1587529"/>
          </a:xfrm>
          <a:prstGeom prst="rect">
            <a:avLst/>
          </a:prstGeom>
        </p:spPr>
      </p:pic>
      <p:pic>
        <p:nvPicPr>
          <p:cNvPr id="1026" name="Picture 2" descr="BARBOT Jean-Pierre - Laboratoire Quartz">
            <a:extLst>
              <a:ext uri="{FF2B5EF4-FFF2-40B4-BE49-F238E27FC236}">
                <a16:creationId xmlns:a16="http://schemas.microsoft.com/office/drawing/2014/main" id="{E15AAD81-9FB1-AB72-A499-D1B94CD5EF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150" y="2533098"/>
            <a:ext cx="1774575" cy="15807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5CDEABA-FEB5-C5C9-C0AD-D2E6A19FA9D1}"/>
              </a:ext>
            </a:extLst>
          </p:cNvPr>
          <p:cNvSpPr/>
          <p:nvPr/>
        </p:nvSpPr>
        <p:spPr>
          <a:xfrm>
            <a:off x="2267230" y="4217189"/>
            <a:ext cx="3058659" cy="861774"/>
          </a:xfrm>
          <a:prstGeom prst="rect">
            <a:avLst/>
          </a:prstGeom>
        </p:spPr>
        <p:txBody>
          <a:bodyPr wrap="square">
            <a:spAutoFit/>
          </a:bodyPr>
          <a:lstStyle/>
          <a:p>
            <a:pPr algn="ctr">
              <a:spcAft>
                <a:spcPts val="0"/>
              </a:spcAft>
            </a:pP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Andrey </a:t>
            </a:r>
            <a:r>
              <a:rPr lang="fr-FR" sz="1400" b="1" dirty="0" err="1">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Polyakov</a:t>
            </a:r>
            <a:r>
              <a:rPr lang="fr-FR" sz="1400" b="1" dirty="0">
                <a:solidFill>
                  <a:schemeClr val="bg2">
                    <a:lumMod val="20000"/>
                    <a:lumOff val="80000"/>
                  </a:schemeClr>
                </a:solidFill>
                <a:latin typeface="Calibri" panose="020F0502020204030204" pitchFamily="34" charset="0"/>
                <a:ea typeface="Calibri" panose="020F0502020204030204" pitchFamily="34" charset="0"/>
                <a:cs typeface="Calibri" panose="020F0502020204030204" pitchFamily="34" charset="0"/>
              </a:rPr>
              <a:t> </a:t>
            </a:r>
          </a:p>
          <a:p>
            <a:pPr algn="ctr">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INRIA Lille</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researchers.lille.inria.fr</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b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b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efimov</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987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4193560608"/>
              </p:ext>
            </p:extLst>
          </p:nvPr>
        </p:nvGraphicFramePr>
        <p:xfrm>
          <a:off x="475490" y="1489858"/>
          <a:ext cx="6788725" cy="498475"/>
        </p:xfrm>
        <a:graphic>
          <a:graphicData uri="http://schemas.openxmlformats.org/drawingml/2006/table">
            <a:tbl>
              <a:tblPr/>
              <a:tblGrid>
                <a:gridCol w="2104872">
                  <a:extLst>
                    <a:ext uri="{9D8B030D-6E8A-4147-A177-3AD203B41FA5}">
                      <a16:colId xmlns:a16="http://schemas.microsoft.com/office/drawing/2014/main" val="20000"/>
                    </a:ext>
                  </a:extLst>
                </a:gridCol>
                <a:gridCol w="4683853">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M06 TOULOUSE</a:t>
                      </a:r>
                    </a:p>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29/04/2024-03/05/2024 </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99CCFF"/>
                    </a:solidFill>
                  </a:tcPr>
                </a:tc>
                <a:tc>
                  <a:txBody>
                    <a:bodyPr/>
                    <a:lstStyle/>
                    <a:p>
                      <a:pPr algn="ctr">
                        <a:spcAft>
                          <a:spcPts val="0"/>
                        </a:spcAft>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Sparsity and Big Data in Control, </a:t>
                      </a:r>
                      <a:b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Systems Identification and Machine Learning</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15" name="ZoneTexte 9"/>
          <p:cNvSpPr txBox="1">
            <a:spLocks noChangeArrowheads="1"/>
          </p:cNvSpPr>
          <p:nvPr/>
        </p:nvSpPr>
        <p:spPr bwMode="auto">
          <a:xfrm>
            <a:off x="425449" y="7335108"/>
            <a:ext cx="6870700" cy="3046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800">
                <a:solidFill>
                  <a:schemeClr val="tx1"/>
                </a:solidFill>
                <a:latin typeface="Times New Roman" pitchFamily="18" charset="0"/>
              </a:defRPr>
            </a:lvl1pPr>
            <a:lvl2pPr marL="742950" indent="-285750">
              <a:defRPr sz="800">
                <a:solidFill>
                  <a:schemeClr val="tx1"/>
                </a:solidFill>
                <a:latin typeface="Times New Roman" pitchFamily="18" charset="0"/>
              </a:defRPr>
            </a:lvl2pPr>
            <a:lvl3pPr marL="1143000" indent="-228600">
              <a:defRPr sz="800">
                <a:solidFill>
                  <a:schemeClr val="tx1"/>
                </a:solidFill>
                <a:latin typeface="Times New Roman" pitchFamily="18" charset="0"/>
              </a:defRPr>
            </a:lvl3pPr>
            <a:lvl4pPr marL="1600200" indent="-228600">
              <a:defRPr sz="800">
                <a:solidFill>
                  <a:schemeClr val="tx1"/>
                </a:solidFill>
                <a:latin typeface="Times New Roman" pitchFamily="18" charset="0"/>
              </a:defRPr>
            </a:lvl4pPr>
            <a:lvl5pPr marL="2057400" indent="-228600">
              <a:defRPr sz="800">
                <a:solidFill>
                  <a:schemeClr val="tx1"/>
                </a:solidFill>
                <a:latin typeface="Times New Roman" pitchFamily="18" charset="0"/>
              </a:defRPr>
            </a:lvl5pPr>
            <a:lvl6pPr marL="2514600" indent="-228600" fontAlgn="base">
              <a:spcBef>
                <a:spcPct val="0"/>
              </a:spcBef>
              <a:spcAft>
                <a:spcPct val="0"/>
              </a:spcAft>
              <a:defRPr sz="800">
                <a:solidFill>
                  <a:schemeClr val="tx1"/>
                </a:solidFill>
                <a:latin typeface="Times New Roman" pitchFamily="18" charset="0"/>
              </a:defRPr>
            </a:lvl6pPr>
            <a:lvl7pPr marL="2971800" indent="-228600" fontAlgn="base">
              <a:spcBef>
                <a:spcPct val="0"/>
              </a:spcBef>
              <a:spcAft>
                <a:spcPct val="0"/>
              </a:spcAft>
              <a:defRPr sz="800">
                <a:solidFill>
                  <a:schemeClr val="tx1"/>
                </a:solidFill>
                <a:latin typeface="Times New Roman" pitchFamily="18" charset="0"/>
              </a:defRPr>
            </a:lvl7pPr>
            <a:lvl8pPr marL="3429000" indent="-228600" fontAlgn="base">
              <a:spcBef>
                <a:spcPct val="0"/>
              </a:spcBef>
              <a:spcAft>
                <a:spcPct val="0"/>
              </a:spcAft>
              <a:defRPr sz="800">
                <a:solidFill>
                  <a:schemeClr val="tx1"/>
                </a:solidFill>
                <a:latin typeface="Times New Roman" pitchFamily="18" charset="0"/>
              </a:defRPr>
            </a:lvl8pPr>
            <a:lvl9pPr marL="3886200" indent="-228600" fontAlgn="base">
              <a:spcBef>
                <a:spcPct val="0"/>
              </a:spcBef>
              <a:spcAft>
                <a:spcPct val="0"/>
              </a:spcAft>
              <a:defRPr sz="800">
                <a:solidFill>
                  <a:schemeClr val="tx1"/>
                </a:solidFill>
                <a:latin typeface="Times New Roman" pitchFamily="18" charset="0"/>
              </a:defRPr>
            </a:lvl9pPr>
          </a:lstStyle>
          <a:p>
            <a:pPr algn="just"/>
            <a:r>
              <a:rPr lang="en-US" sz="1200" b="1" dirty="0">
                <a:solidFill>
                  <a:srgbClr val="FFC000"/>
                </a:solidFill>
                <a:latin typeface="Calibri" pitchFamily="34" charset="0"/>
              </a:rPr>
              <a:t>Topics include:</a:t>
            </a:r>
          </a:p>
          <a:p>
            <a:pPr algn="just">
              <a:buClr>
                <a:srgbClr val="FFC000"/>
              </a:buClr>
              <a:buFontTx/>
              <a:buChar char="•"/>
            </a:pPr>
            <a:r>
              <a:rPr lang="en-US" sz="1200" b="1" dirty="0">
                <a:solidFill>
                  <a:srgbClr val="FFC000"/>
                </a:solidFill>
                <a:latin typeface="Calibri" pitchFamily="34" charset="0"/>
              </a:rPr>
              <a:t> </a:t>
            </a:r>
            <a:r>
              <a:rPr lang="en-US" sz="1200" dirty="0">
                <a:latin typeface="Calibri" pitchFamily="34" charset="0"/>
              </a:rPr>
              <a:t>Review of convex optimization and Linear Matrix Inequalities</a:t>
            </a:r>
          </a:p>
          <a:p>
            <a:pPr algn="just">
              <a:buClr>
                <a:srgbClr val="FFC000"/>
              </a:buClr>
              <a:buFontTx/>
              <a:buChar char="•"/>
            </a:pPr>
            <a:r>
              <a:rPr lang="en-US" sz="1200" dirty="0">
                <a:solidFill>
                  <a:srgbClr val="FFC000"/>
                </a:solidFill>
                <a:latin typeface="Calibri" pitchFamily="34" charset="0"/>
              </a:rPr>
              <a:t> </a:t>
            </a:r>
            <a:r>
              <a:rPr lang="en-US" sz="1200" dirty="0">
                <a:latin typeface="Calibri" pitchFamily="34" charset="0"/>
              </a:rPr>
              <a:t>Promoting </a:t>
            </a:r>
            <a:r>
              <a:rPr lang="en-US" sz="1200" dirty="0" err="1">
                <a:latin typeface="Calibri" pitchFamily="34" charset="0"/>
              </a:rPr>
              <a:t>sparsity</a:t>
            </a:r>
            <a:r>
              <a:rPr lang="en-US" sz="1200" dirty="0">
                <a:latin typeface="Calibri" pitchFamily="34" charset="0"/>
              </a:rPr>
              <a:t> via convex optimization. Convex surrogates for cardinality and rank</a:t>
            </a:r>
          </a:p>
          <a:p>
            <a:pPr algn="just">
              <a:buClr>
                <a:srgbClr val="FFC000"/>
              </a:buClr>
              <a:buFontTx/>
              <a:buChar char="•"/>
            </a:pPr>
            <a:r>
              <a:rPr lang="en-US" sz="1200" dirty="0">
                <a:latin typeface="Calibri" pitchFamily="34" charset="0"/>
              </a:rPr>
              <a:t> Fast algorithms for rank and cardinality minimization</a:t>
            </a:r>
          </a:p>
          <a:p>
            <a:pPr algn="just">
              <a:buClr>
                <a:srgbClr val="FFC000"/>
              </a:buClr>
              <a:buFontTx/>
              <a:buChar char="•"/>
            </a:pPr>
            <a:r>
              <a:rPr lang="en-US" sz="1200" dirty="0">
                <a:latin typeface="Calibri" pitchFamily="34" charset="0"/>
              </a:rPr>
              <a:t> Fast, scalable algorithms for Semi-Definite Programs that exploit </a:t>
            </a:r>
            <a:r>
              <a:rPr lang="en-US" sz="1200" dirty="0" err="1">
                <a:latin typeface="Calibri" pitchFamily="34" charset="0"/>
              </a:rPr>
              <a:t>sparsity</a:t>
            </a:r>
            <a:endParaRPr lang="en-US" sz="1200" dirty="0">
              <a:latin typeface="Calibri" pitchFamily="34" charset="0"/>
            </a:endParaRPr>
          </a:p>
          <a:p>
            <a:pPr algn="just">
              <a:buClr>
                <a:srgbClr val="FFC000"/>
              </a:buClr>
              <a:buFontTx/>
              <a:buChar char="•"/>
            </a:pPr>
            <a:r>
              <a:rPr lang="en-US" sz="1200" dirty="0">
                <a:latin typeface="Calibri" pitchFamily="34" charset="0"/>
              </a:rPr>
              <a:t> </a:t>
            </a:r>
            <a:r>
              <a:rPr lang="en-US" sz="1200" dirty="0" err="1">
                <a:latin typeface="Calibri" pitchFamily="34" charset="0"/>
              </a:rPr>
              <a:t>Sparsity</a:t>
            </a:r>
            <a:r>
              <a:rPr lang="en-US" sz="1200" dirty="0">
                <a:latin typeface="Calibri" pitchFamily="34" charset="0"/>
              </a:rPr>
              <a:t> in Systems Identification:</a:t>
            </a:r>
          </a:p>
          <a:p>
            <a:pPr lvl="1" algn="just">
              <a:buClr>
                <a:srgbClr val="FFC000"/>
              </a:buClr>
              <a:buFontTx/>
              <a:buChar char="•"/>
            </a:pPr>
            <a:r>
              <a:rPr lang="en-US" sz="1200" dirty="0">
                <a:latin typeface="Calibri" pitchFamily="34" charset="0"/>
              </a:rPr>
              <a:t>Identification of LTI systems with missing data and outliers</a:t>
            </a:r>
          </a:p>
          <a:p>
            <a:pPr lvl="1" algn="just">
              <a:buClr>
                <a:srgbClr val="FFC000"/>
              </a:buClr>
              <a:buFontTx/>
              <a:buChar char="•"/>
            </a:pPr>
            <a:r>
              <a:rPr lang="en-US" sz="1200" dirty="0">
                <a:latin typeface="Calibri" pitchFamily="34" charset="0"/>
              </a:rPr>
              <a:t>Identification of Switched Linear and Wiener Systems</a:t>
            </a:r>
          </a:p>
          <a:p>
            <a:pPr lvl="1" algn="just">
              <a:buClr>
                <a:srgbClr val="FFC000"/>
              </a:buClr>
              <a:buFontTx/>
              <a:buChar char="•"/>
            </a:pPr>
            <a:r>
              <a:rPr lang="en-US" sz="1200" dirty="0">
                <a:latin typeface="Calibri" pitchFamily="34" charset="0"/>
              </a:rPr>
              <a:t>Identification of  sparse networks</a:t>
            </a:r>
          </a:p>
          <a:p>
            <a:pPr algn="just">
              <a:buClr>
                <a:srgbClr val="FFC000"/>
              </a:buClr>
              <a:buFontTx/>
              <a:buChar char="•"/>
            </a:pPr>
            <a:r>
              <a:rPr lang="en-US" sz="1200" dirty="0">
                <a:latin typeface="Calibri" pitchFamily="34" charset="0"/>
              </a:rPr>
              <a:t> </a:t>
            </a:r>
            <a:r>
              <a:rPr lang="en-US" sz="1200" dirty="0" err="1">
                <a:latin typeface="Calibri" pitchFamily="34" charset="0"/>
              </a:rPr>
              <a:t>Sparsity</a:t>
            </a:r>
            <a:r>
              <a:rPr lang="en-US" sz="1200" dirty="0">
                <a:latin typeface="Calibri" pitchFamily="34" charset="0"/>
              </a:rPr>
              <a:t> in Control:  Synthesis of controllers subject to information flow constraints</a:t>
            </a:r>
          </a:p>
          <a:p>
            <a:pPr algn="just">
              <a:buClr>
                <a:srgbClr val="FFC000"/>
              </a:buClr>
              <a:buFontTx/>
              <a:buChar char="•"/>
            </a:pPr>
            <a:r>
              <a:rPr lang="en-US" sz="1200" dirty="0">
                <a:latin typeface="Calibri" pitchFamily="34" charset="0"/>
              </a:rPr>
              <a:t> Connections to Machine Learning:  subspace clustering and manifold embedding</a:t>
            </a:r>
          </a:p>
          <a:p>
            <a:pPr algn="just">
              <a:buClr>
                <a:srgbClr val="FFC000"/>
              </a:buClr>
              <a:buFontTx/>
              <a:buChar char="•"/>
            </a:pPr>
            <a:r>
              <a:rPr lang="en-US" sz="1200" dirty="0">
                <a:latin typeface="Calibri" pitchFamily="34" charset="0"/>
              </a:rPr>
              <a:t> Applications:  Time series classification from video data,  fault detection, </a:t>
            </a:r>
            <a:r>
              <a:rPr lang="en-US" sz="1200" dirty="0" err="1">
                <a:latin typeface="Calibri" pitchFamily="34" charset="0"/>
              </a:rPr>
              <a:t>actionalble</a:t>
            </a:r>
            <a:r>
              <a:rPr lang="en-US" sz="1200" dirty="0">
                <a:latin typeface="Calibri" pitchFamily="34" charset="0"/>
              </a:rPr>
              <a:t> information extraction from large data sets, nonlinear dimensionality reduction,  finding causal interactions in multi-agent systems.</a:t>
            </a:r>
            <a:endParaRPr lang="en-US" sz="1200" dirty="0">
              <a:solidFill>
                <a:srgbClr val="FFC000"/>
              </a:solidFill>
              <a:latin typeface="Calibri" pitchFamily="34" charset="0"/>
            </a:endParaRPr>
          </a:p>
          <a:p>
            <a:pPr algn="just"/>
            <a:endParaRPr lang="en-US" sz="1200" dirty="0">
              <a:solidFill>
                <a:srgbClr val="FFC000"/>
              </a:solidFill>
              <a:latin typeface="Calibri" pitchFamily="34" charset="0"/>
            </a:endParaRPr>
          </a:p>
          <a:p>
            <a:endParaRPr lang="en-US" sz="1200" dirty="0">
              <a:latin typeface="Calibri" pitchFamily="34" charset="0"/>
            </a:endParaRPr>
          </a:p>
        </p:txBody>
      </p:sp>
      <p:sp>
        <p:nvSpPr>
          <p:cNvPr id="16" name="ZoneTexte 3"/>
          <p:cNvSpPr txBox="1">
            <a:spLocks noChangeArrowheads="1"/>
          </p:cNvSpPr>
          <p:nvPr/>
        </p:nvSpPr>
        <p:spPr bwMode="auto">
          <a:xfrm>
            <a:off x="3016469" y="2510945"/>
            <a:ext cx="4201893" cy="3231654"/>
          </a:xfrm>
          <a:prstGeom prst="rect">
            <a:avLst/>
          </a:prstGeom>
          <a:noFill/>
          <a:ln w="9525">
            <a:noFill/>
            <a:miter lim="800000"/>
            <a:headEnd/>
            <a:tailEnd/>
          </a:ln>
        </p:spPr>
        <p:txBody>
          <a:bodyPr wrap="square">
            <a:spAutoFit/>
          </a:bodyPr>
          <a:lstStyle/>
          <a:p>
            <a:pPr algn="just"/>
            <a:r>
              <a:rPr lang="fr-FR" sz="1200" b="1" dirty="0">
                <a:solidFill>
                  <a:srgbClr val="FFC000"/>
                </a:solidFill>
                <a:latin typeface="Calibri" pitchFamily="34" charset="0"/>
              </a:rPr>
              <a:t>Abstract of the course</a:t>
            </a:r>
          </a:p>
          <a:p>
            <a:pPr algn="just"/>
            <a:r>
              <a:rPr lang="fr-FR" sz="1200" b="1" dirty="0">
                <a:solidFill>
                  <a:srgbClr val="FFC000"/>
                </a:solidFill>
                <a:latin typeface="Calibri" pitchFamily="34" charset="0"/>
              </a:rPr>
              <a:t> </a:t>
            </a:r>
          </a:p>
          <a:p>
            <a:pPr algn="just"/>
            <a:r>
              <a:rPr lang="fr-FR" sz="1200" dirty="0">
                <a:latin typeface="Calibri" panose="020F0502020204030204" pitchFamily="34" charset="0"/>
              </a:rPr>
              <a:t>One of the </a:t>
            </a:r>
            <a:r>
              <a:rPr lang="fr-FR" sz="1200" dirty="0" err="1">
                <a:latin typeface="Calibri" panose="020F0502020204030204" pitchFamily="34" charset="0"/>
              </a:rPr>
              <a:t>hardest</a:t>
            </a:r>
            <a:r>
              <a:rPr lang="fr-FR" sz="1200" dirty="0">
                <a:latin typeface="Calibri" panose="020F0502020204030204" pitchFamily="34" charset="0"/>
              </a:rPr>
              <a:t> challenges </a:t>
            </a:r>
            <a:r>
              <a:rPr lang="fr-FR" sz="1200" dirty="0" err="1">
                <a:latin typeface="Calibri" panose="020F0502020204030204" pitchFamily="34" charset="0"/>
              </a:rPr>
              <a:t>faced</a:t>
            </a:r>
            <a:r>
              <a:rPr lang="fr-FR" sz="1200" dirty="0">
                <a:latin typeface="Calibri" panose="020F0502020204030204" pitchFamily="34" charset="0"/>
              </a:rPr>
              <a:t> by the </a:t>
            </a:r>
            <a:r>
              <a:rPr lang="fr-FR" sz="1200" dirty="0" err="1">
                <a:latin typeface="Calibri" panose="020F0502020204030204" pitchFamily="34" charset="0"/>
              </a:rPr>
              <a:t>systems</a:t>
            </a:r>
            <a:r>
              <a:rPr lang="fr-FR" sz="1200" dirty="0">
                <a:latin typeface="Calibri" panose="020F0502020204030204" pitchFamily="34" charset="0"/>
              </a:rPr>
              <a:t> </a:t>
            </a:r>
            <a:r>
              <a:rPr lang="fr-FR" sz="1200" dirty="0" err="1">
                <a:latin typeface="Calibri" panose="020F0502020204030204" pitchFamily="34" charset="0"/>
              </a:rPr>
              <a:t>community</a:t>
            </a:r>
            <a:r>
              <a:rPr lang="fr-FR" sz="1200" dirty="0">
                <a:latin typeface="Calibri" panose="020F0502020204030204" pitchFamily="34" charset="0"/>
              </a:rPr>
              <a:t> stems </a:t>
            </a:r>
            <a:r>
              <a:rPr lang="fr-FR" sz="1200" dirty="0" err="1">
                <a:latin typeface="Calibri" panose="020F0502020204030204" pitchFamily="34" charset="0"/>
              </a:rPr>
              <a:t>from</a:t>
            </a:r>
            <a:r>
              <a:rPr lang="fr-FR" sz="1200" dirty="0">
                <a:latin typeface="Calibri" panose="020F0502020204030204" pitchFamily="34" charset="0"/>
              </a:rPr>
              <a:t> the </a:t>
            </a:r>
            <a:r>
              <a:rPr lang="fr-FR" sz="1200" dirty="0" err="1">
                <a:latin typeface="Calibri" panose="020F0502020204030204" pitchFamily="34" charset="0"/>
              </a:rPr>
              <a:t>exponential</a:t>
            </a:r>
            <a:r>
              <a:rPr lang="fr-FR" sz="1200" dirty="0">
                <a:latin typeface="Calibri" panose="020F0502020204030204" pitchFamily="34" charset="0"/>
              </a:rPr>
              <a:t> explosion of data, </a:t>
            </a:r>
            <a:r>
              <a:rPr lang="fr-FR" sz="1200" dirty="0" err="1">
                <a:latin typeface="Calibri" panose="020F0502020204030204" pitchFamily="34" charset="0"/>
              </a:rPr>
              <a:t>fueled</a:t>
            </a:r>
            <a:r>
              <a:rPr lang="fr-FR" sz="1200" dirty="0">
                <a:latin typeface="Calibri" panose="020F0502020204030204" pitchFamily="34" charset="0"/>
              </a:rPr>
              <a:t> by </a:t>
            </a:r>
            <a:r>
              <a:rPr lang="fr-FR" sz="1200" dirty="0" err="1">
                <a:latin typeface="Calibri" panose="020F0502020204030204" pitchFamily="34" charset="0"/>
              </a:rPr>
              <a:t>recent</a:t>
            </a:r>
            <a:r>
              <a:rPr lang="fr-FR" sz="1200" dirty="0">
                <a:latin typeface="Calibri" panose="020F0502020204030204" pitchFamily="34" charset="0"/>
              </a:rPr>
              <a:t> </a:t>
            </a:r>
            <a:r>
              <a:rPr lang="fr-FR" sz="1200" dirty="0" err="1">
                <a:latin typeface="Calibri" panose="020F0502020204030204" pitchFamily="34" charset="0"/>
              </a:rPr>
              <a:t>advances</a:t>
            </a:r>
            <a:r>
              <a:rPr lang="fr-FR" sz="1200" dirty="0">
                <a:latin typeface="Calibri" panose="020F0502020204030204" pitchFamily="34" charset="0"/>
              </a:rPr>
              <a:t> in </a:t>
            </a:r>
            <a:r>
              <a:rPr lang="fr-FR" sz="1200" dirty="0" err="1">
                <a:latin typeface="Calibri" panose="020F0502020204030204" pitchFamily="34" charset="0"/>
              </a:rPr>
              <a:t>sensing</a:t>
            </a:r>
            <a:r>
              <a:rPr lang="fr-FR" sz="1200" dirty="0">
                <a:latin typeface="Calibri" panose="020F0502020204030204" pitchFamily="34" charset="0"/>
              </a:rPr>
              <a:t> </a:t>
            </a:r>
            <a:r>
              <a:rPr lang="fr-FR" sz="1200" dirty="0" err="1">
                <a:latin typeface="Calibri" panose="020F0502020204030204" pitchFamily="34" charset="0"/>
              </a:rPr>
              <a:t>technology</a:t>
            </a:r>
            <a:r>
              <a:rPr lang="fr-FR" sz="1200" dirty="0">
                <a:latin typeface="Calibri" panose="020F0502020204030204" pitchFamily="34" charset="0"/>
              </a:rPr>
              <a:t>. </a:t>
            </a:r>
            <a:r>
              <a:rPr lang="fr-FR" sz="1200" dirty="0" err="1">
                <a:latin typeface="Calibri" panose="020F0502020204030204" pitchFamily="34" charset="0"/>
              </a:rPr>
              <a:t>During</a:t>
            </a:r>
            <a:r>
              <a:rPr lang="fr-FR" sz="1200" dirty="0">
                <a:latin typeface="Calibri" panose="020F0502020204030204" pitchFamily="34" charset="0"/>
              </a:rPr>
              <a:t> the </a:t>
            </a:r>
            <a:r>
              <a:rPr lang="fr-FR" sz="1200" dirty="0" err="1">
                <a:latin typeface="Calibri" panose="020F0502020204030204" pitchFamily="34" charset="0"/>
              </a:rPr>
              <a:t>past</a:t>
            </a:r>
            <a:r>
              <a:rPr lang="fr-FR" sz="1200" dirty="0">
                <a:latin typeface="Calibri" panose="020F0502020204030204" pitchFamily="34" charset="0"/>
              </a:rPr>
              <a:t> few </a:t>
            </a:r>
            <a:r>
              <a:rPr lang="fr-FR" sz="1200" dirty="0" err="1">
                <a:latin typeface="Calibri" panose="020F0502020204030204" pitchFamily="34" charset="0"/>
              </a:rPr>
              <a:t>years</a:t>
            </a:r>
            <a:r>
              <a:rPr lang="fr-FR" sz="1200" dirty="0">
                <a:latin typeface="Calibri" panose="020F0502020204030204" pitchFamily="34" charset="0"/>
              </a:rPr>
              <a:t> a large </a:t>
            </a:r>
            <a:r>
              <a:rPr lang="fr-FR" sz="1200" dirty="0" err="1">
                <a:latin typeface="Calibri" panose="020F0502020204030204" pitchFamily="34" charset="0"/>
              </a:rPr>
              <a:t>research</a:t>
            </a:r>
            <a:r>
              <a:rPr lang="fr-FR" sz="1200" dirty="0">
                <a:latin typeface="Calibri" panose="020F0502020204030204" pitchFamily="34" charset="0"/>
              </a:rPr>
              <a:t> effort has been </a:t>
            </a:r>
            <a:r>
              <a:rPr lang="fr-FR" sz="1200" dirty="0" err="1">
                <a:latin typeface="Calibri" panose="020F0502020204030204" pitchFamily="34" charset="0"/>
              </a:rPr>
              <a:t>devoted</a:t>
            </a:r>
            <a:r>
              <a:rPr lang="fr-FR" sz="1200" dirty="0">
                <a:latin typeface="Calibri" panose="020F0502020204030204" pitchFamily="34" charset="0"/>
              </a:rPr>
              <a:t> to </a:t>
            </a:r>
            <a:r>
              <a:rPr lang="fr-FR" sz="1200" dirty="0" err="1">
                <a:latin typeface="Calibri" panose="020F0502020204030204" pitchFamily="34" charset="0"/>
              </a:rPr>
              <a:t>developing</a:t>
            </a:r>
            <a:r>
              <a:rPr lang="fr-FR" sz="1200" dirty="0">
                <a:latin typeface="Calibri" panose="020F0502020204030204" pitchFamily="34" charset="0"/>
              </a:rPr>
              <a:t> </a:t>
            </a:r>
            <a:r>
              <a:rPr lang="fr-FR" sz="1200" dirty="0" err="1">
                <a:latin typeface="Calibri" panose="020F0502020204030204" pitchFamily="34" charset="0"/>
              </a:rPr>
              <a:t>computationally</a:t>
            </a:r>
            <a:r>
              <a:rPr lang="fr-FR" sz="1200" dirty="0">
                <a:latin typeface="Calibri" panose="020F0502020204030204" pitchFamily="34" charset="0"/>
              </a:rPr>
              <a:t> tractable </a:t>
            </a:r>
            <a:r>
              <a:rPr lang="fr-FR" sz="1200" dirty="0" err="1">
                <a:latin typeface="Calibri" panose="020F0502020204030204" pitchFamily="34" charset="0"/>
              </a:rPr>
              <a:t>methods</a:t>
            </a:r>
            <a:r>
              <a:rPr lang="fr-FR" sz="1200" dirty="0">
                <a:latin typeface="Calibri" panose="020F0502020204030204" pitchFamily="34" charset="0"/>
              </a:rPr>
              <a:t> </a:t>
            </a:r>
            <a:r>
              <a:rPr lang="fr-FR" sz="1200" dirty="0" err="1">
                <a:latin typeface="Calibri" panose="020F0502020204030204" pitchFamily="34" charset="0"/>
              </a:rPr>
              <a:t>that</a:t>
            </a:r>
            <a:r>
              <a:rPr lang="fr-FR" sz="1200" dirty="0">
                <a:latin typeface="Calibri" panose="020F0502020204030204" pitchFamily="34" charset="0"/>
              </a:rPr>
              <a:t> </a:t>
            </a:r>
            <a:r>
              <a:rPr lang="fr-FR" sz="1200" dirty="0" err="1">
                <a:latin typeface="Calibri" panose="020F0502020204030204" pitchFamily="34" charset="0"/>
              </a:rPr>
              <a:t>seek</a:t>
            </a:r>
            <a:r>
              <a:rPr lang="fr-FR" sz="1200" dirty="0">
                <a:latin typeface="Calibri" panose="020F0502020204030204" pitchFamily="34" charset="0"/>
              </a:rPr>
              <a:t> to </a:t>
            </a:r>
            <a:r>
              <a:rPr lang="fr-FR" sz="1200" dirty="0" err="1">
                <a:latin typeface="Calibri" panose="020F0502020204030204" pitchFamily="34" charset="0"/>
              </a:rPr>
              <a:t>mitigate</a:t>
            </a:r>
            <a:r>
              <a:rPr lang="fr-FR" sz="1200" dirty="0">
                <a:latin typeface="Calibri" panose="020F0502020204030204" pitchFamily="34" charset="0"/>
              </a:rPr>
              <a:t>  the ``</a:t>
            </a:r>
            <a:r>
              <a:rPr lang="fr-FR" sz="1200" dirty="0" err="1">
                <a:latin typeface="Calibri" panose="020F0502020204030204" pitchFamily="34" charset="0"/>
              </a:rPr>
              <a:t>curse</a:t>
            </a:r>
            <a:r>
              <a:rPr lang="fr-FR" sz="1200" dirty="0">
                <a:latin typeface="Calibri" panose="020F0502020204030204" pitchFamily="34" charset="0"/>
              </a:rPr>
              <a:t> of </a:t>
            </a:r>
            <a:r>
              <a:rPr lang="fr-FR" sz="1200" dirty="0" err="1">
                <a:latin typeface="Calibri" panose="020F0502020204030204" pitchFamily="34" charset="0"/>
              </a:rPr>
              <a:t>dimensionality</a:t>
            </a:r>
            <a:r>
              <a:rPr lang="fr-FR" sz="1200" dirty="0">
                <a:latin typeface="Calibri" panose="020F0502020204030204" pitchFamily="34" charset="0"/>
              </a:rPr>
              <a:t>" by </a:t>
            </a:r>
            <a:r>
              <a:rPr lang="fr-FR" sz="1200" dirty="0" err="1">
                <a:latin typeface="Calibri" panose="020F0502020204030204" pitchFamily="34" charset="0"/>
              </a:rPr>
              <a:t>exploiting</a:t>
            </a:r>
            <a:r>
              <a:rPr lang="fr-FR" sz="1200" dirty="0">
                <a:latin typeface="Calibri" panose="020F0502020204030204" pitchFamily="34" charset="0"/>
              </a:rPr>
              <a:t> </a:t>
            </a:r>
            <a:r>
              <a:rPr lang="fr-FR" sz="1200" dirty="0" err="1">
                <a:latin typeface="Calibri" panose="020F0502020204030204" pitchFamily="34" charset="0"/>
              </a:rPr>
              <a:t>sparsity</a:t>
            </a:r>
            <a:r>
              <a:rPr lang="fr-FR" sz="1200" dirty="0">
                <a:latin typeface="Calibri" panose="020F0502020204030204" pitchFamily="34" charset="0"/>
              </a:rPr>
              <a:t>. </a:t>
            </a:r>
          </a:p>
          <a:p>
            <a:pPr algn="just"/>
            <a:endParaRPr lang="fr-FR" sz="1200" dirty="0">
              <a:latin typeface="Calibri" panose="020F0502020204030204" pitchFamily="34" charset="0"/>
            </a:endParaRPr>
          </a:p>
          <a:p>
            <a:pPr algn="just"/>
            <a:r>
              <a:rPr lang="fr-FR" sz="1200" dirty="0">
                <a:latin typeface="Calibri" panose="020F0502020204030204" pitchFamily="34" charset="0"/>
              </a:rPr>
              <a:t>The goals of </a:t>
            </a:r>
            <a:r>
              <a:rPr lang="fr-FR" sz="1200" dirty="0" err="1">
                <a:latin typeface="Calibri" panose="020F0502020204030204" pitchFamily="34" charset="0"/>
              </a:rPr>
              <a:t>this</a:t>
            </a:r>
            <a:r>
              <a:rPr lang="fr-FR" sz="1200" dirty="0">
                <a:latin typeface="Calibri" panose="020F0502020204030204" pitchFamily="34" charset="0"/>
              </a:rPr>
              <a:t> course are:</a:t>
            </a:r>
          </a:p>
          <a:p>
            <a:pPr algn="just"/>
            <a:endParaRPr lang="fr-FR" sz="1200" dirty="0">
              <a:latin typeface="Calibri" panose="020F0502020204030204" pitchFamily="34" charset="0"/>
            </a:endParaRPr>
          </a:p>
          <a:p>
            <a:pPr marL="342900" indent="-342900">
              <a:buFont typeface="+mj-lt"/>
              <a:buAutoNum type="arabicParenR"/>
            </a:pPr>
            <a:r>
              <a:rPr lang="fr-FR" sz="1200" dirty="0" err="1">
                <a:latin typeface="Calibri" panose="020F0502020204030204" pitchFamily="34" charset="0"/>
              </a:rPr>
              <a:t>provide</a:t>
            </a:r>
            <a:r>
              <a:rPr lang="fr-FR" sz="1200" dirty="0">
                <a:latin typeface="Calibri" panose="020F0502020204030204" pitchFamily="34" charset="0"/>
              </a:rPr>
              <a:t> a quick introduction to the </a:t>
            </a:r>
            <a:r>
              <a:rPr lang="fr-FR" sz="1200" dirty="0" err="1">
                <a:latin typeface="Calibri" panose="020F0502020204030204" pitchFamily="34" charset="0"/>
              </a:rPr>
              <a:t>subject</a:t>
            </a:r>
            <a:r>
              <a:rPr lang="fr-FR" sz="1200" dirty="0">
                <a:latin typeface="Calibri" panose="020F0502020204030204" pitchFamily="34" charset="0"/>
              </a:rPr>
              <a:t> for people in the </a:t>
            </a:r>
            <a:r>
              <a:rPr lang="fr-FR" sz="1200" dirty="0" err="1">
                <a:latin typeface="Calibri" panose="020F0502020204030204" pitchFamily="34" charset="0"/>
              </a:rPr>
              <a:t>systems</a:t>
            </a:r>
            <a:r>
              <a:rPr lang="fr-FR" sz="1200" dirty="0">
                <a:latin typeface="Calibri" panose="020F0502020204030204" pitchFamily="34" charset="0"/>
              </a:rPr>
              <a:t> </a:t>
            </a:r>
            <a:r>
              <a:rPr lang="fr-FR" sz="1200" dirty="0" err="1">
                <a:latin typeface="Calibri" panose="020F0502020204030204" pitchFamily="34" charset="0"/>
              </a:rPr>
              <a:t>community</a:t>
            </a:r>
            <a:r>
              <a:rPr lang="fr-FR" sz="1200" dirty="0">
                <a:latin typeface="Calibri" panose="020F0502020204030204" pitchFamily="34" charset="0"/>
              </a:rPr>
              <a:t> </a:t>
            </a:r>
            <a:r>
              <a:rPr lang="fr-FR" sz="1200" dirty="0" err="1">
                <a:latin typeface="Calibri" panose="020F0502020204030204" pitchFamily="34" charset="0"/>
              </a:rPr>
              <a:t>faced</a:t>
            </a:r>
            <a:r>
              <a:rPr lang="fr-FR" sz="1200" dirty="0">
                <a:latin typeface="Calibri" panose="020F0502020204030204" pitchFamily="34" charset="0"/>
              </a:rPr>
              <a:t> </a:t>
            </a:r>
            <a:r>
              <a:rPr lang="fr-FR" sz="1200" dirty="0" err="1">
                <a:latin typeface="Calibri" panose="020F0502020204030204" pitchFamily="34" charset="0"/>
              </a:rPr>
              <a:t>with</a:t>
            </a:r>
            <a:r>
              <a:rPr lang="fr-FR" sz="1200" dirty="0">
                <a:latin typeface="Calibri" panose="020F0502020204030204" pitchFamily="34" charset="0"/>
              </a:rPr>
              <a:t> ``</a:t>
            </a:r>
            <a:r>
              <a:rPr lang="fr-FR" sz="1200" dirty="0" err="1">
                <a:latin typeface="Calibri" panose="020F0502020204030204" pitchFamily="34" charset="0"/>
              </a:rPr>
              <a:t>big</a:t>
            </a:r>
            <a:r>
              <a:rPr lang="fr-FR" sz="1200" dirty="0">
                <a:latin typeface="Calibri" panose="020F0502020204030204" pitchFamily="34" charset="0"/>
              </a:rPr>
              <a:t> data" and </a:t>
            </a:r>
            <a:r>
              <a:rPr lang="fr-FR" sz="1200" dirty="0" err="1">
                <a:latin typeface="Calibri" panose="020F0502020204030204" pitchFamily="34" charset="0"/>
              </a:rPr>
              <a:t>scaling</a:t>
            </a:r>
            <a:r>
              <a:rPr lang="fr-FR" sz="1200" dirty="0">
                <a:latin typeface="Calibri" panose="020F0502020204030204" pitchFamily="34" charset="0"/>
              </a:rPr>
              <a:t> </a:t>
            </a:r>
            <a:r>
              <a:rPr lang="fr-FR" sz="1200" dirty="0" err="1">
                <a:latin typeface="Calibri" panose="020F0502020204030204" pitchFamily="34" charset="0"/>
              </a:rPr>
              <a:t>problems</a:t>
            </a:r>
            <a:r>
              <a:rPr lang="fr-FR" sz="1200" dirty="0">
                <a:latin typeface="Calibri" panose="020F0502020204030204" pitchFamily="34" charset="0"/>
              </a:rPr>
              <a:t>, and </a:t>
            </a:r>
          </a:p>
          <a:p>
            <a:pPr marL="342900" indent="-342900">
              <a:buFont typeface="+mj-lt"/>
              <a:buAutoNum type="arabicParenR"/>
            </a:pPr>
            <a:endParaRPr lang="fr-FR" sz="1200" dirty="0">
              <a:latin typeface="Calibri" panose="020F0502020204030204" pitchFamily="34" charset="0"/>
            </a:endParaRPr>
          </a:p>
          <a:p>
            <a:pPr marL="342900" indent="-342900">
              <a:buFont typeface="+mj-lt"/>
              <a:buAutoNum type="arabicParenR"/>
            </a:pPr>
            <a:r>
              <a:rPr lang="fr-FR" sz="1200" dirty="0">
                <a:latin typeface="Calibri" panose="020F0502020204030204" pitchFamily="34" charset="0"/>
              </a:rPr>
              <a:t>serve as a ``quick </a:t>
            </a:r>
            <a:r>
              <a:rPr lang="fr-FR" sz="1200" dirty="0" err="1">
                <a:latin typeface="Calibri" panose="020F0502020204030204" pitchFamily="34" charset="0"/>
              </a:rPr>
              <a:t>reference</a:t>
            </a:r>
            <a:r>
              <a:rPr lang="fr-FR" sz="1200" dirty="0">
                <a:latin typeface="Calibri" panose="020F0502020204030204" pitchFamily="34" charset="0"/>
              </a:rPr>
              <a:t>" guide for </a:t>
            </a:r>
            <a:r>
              <a:rPr lang="fr-FR" sz="1200" dirty="0" err="1">
                <a:latin typeface="Calibri" panose="020F0502020204030204" pitchFamily="34" charset="0"/>
              </a:rPr>
              <a:t>researchers</a:t>
            </a:r>
            <a:r>
              <a:rPr lang="fr-FR" sz="1200" dirty="0">
                <a:latin typeface="Calibri" panose="020F0502020204030204" pitchFamily="34" charset="0"/>
              </a:rPr>
              <a:t>, </a:t>
            </a:r>
            <a:r>
              <a:rPr lang="fr-FR" sz="1200" dirty="0" err="1">
                <a:latin typeface="Calibri" panose="020F0502020204030204" pitchFamily="34" charset="0"/>
              </a:rPr>
              <a:t>summarizing</a:t>
            </a:r>
            <a:r>
              <a:rPr lang="fr-FR" sz="1200" dirty="0">
                <a:latin typeface="Calibri" panose="020F0502020204030204" pitchFamily="34" charset="0"/>
              </a:rPr>
              <a:t> the state of the art . </a:t>
            </a:r>
          </a:p>
        </p:txBody>
      </p:sp>
      <p:sp>
        <p:nvSpPr>
          <p:cNvPr id="17" name="Rectangle 16"/>
          <p:cNvSpPr/>
          <p:nvPr/>
        </p:nvSpPr>
        <p:spPr>
          <a:xfrm>
            <a:off x="468267" y="4306478"/>
            <a:ext cx="2437623" cy="1031051"/>
          </a:xfrm>
          <a:prstGeom prst="rect">
            <a:avLst/>
          </a:prstGeom>
        </p:spPr>
        <p:txBody>
          <a:bodyPr wrap="square">
            <a:spAutoFit/>
          </a:bodyPr>
          <a:lstStyle/>
          <a:p>
            <a:pPr lvl="0" algn="ctr" defTabSz="214313" eaLnBrk="0" hangingPunct="0"/>
            <a:r>
              <a:rPr lang="fr-FR" sz="1400" b="1" dirty="0">
                <a:solidFill>
                  <a:schemeClr val="bg2">
                    <a:lumMod val="20000"/>
                    <a:lumOff val="80000"/>
                  </a:schemeClr>
                </a:solidFill>
                <a:latin typeface="Calibri" pitchFamily="34" charset="0"/>
                <a:ea typeface="Times New Roman" pitchFamily="18" charset="0"/>
                <a:cs typeface="Arial" charset="0"/>
              </a:rPr>
              <a:t>Mario </a:t>
            </a:r>
            <a:r>
              <a:rPr lang="fr-FR" sz="1400" b="1" dirty="0" err="1">
                <a:solidFill>
                  <a:schemeClr val="bg2">
                    <a:lumMod val="20000"/>
                    <a:lumOff val="80000"/>
                  </a:schemeClr>
                </a:solidFill>
                <a:latin typeface="Calibri" pitchFamily="34" charset="0"/>
                <a:ea typeface="Times New Roman" pitchFamily="18" charset="0"/>
                <a:cs typeface="Arial" charset="0"/>
              </a:rPr>
              <a:t>Sznaier</a:t>
            </a:r>
            <a:endParaRPr lang="fr-FR" sz="1400" b="1" dirty="0">
              <a:solidFill>
                <a:schemeClr val="bg2">
                  <a:lumMod val="20000"/>
                  <a:lumOff val="80000"/>
                </a:schemeClr>
              </a:solidFill>
              <a:latin typeface="Calibri" pitchFamily="34" charset="0"/>
              <a:ea typeface="Times New Roman" pitchFamily="18" charset="0"/>
              <a:cs typeface="Arial" charset="0"/>
            </a:endParaRPr>
          </a:p>
          <a:p>
            <a:pPr lvl="0" algn="ctr" defTabSz="214313" eaLnBrk="0" hangingPunct="0"/>
            <a:r>
              <a:rPr lang="fr-FR" sz="1200" dirty="0" err="1">
                <a:latin typeface="Calibri" pitchFamily="34" charset="0"/>
                <a:ea typeface="Times New Roman" pitchFamily="18" charset="0"/>
                <a:cs typeface="Arial" charset="0"/>
              </a:rPr>
              <a:t>Electrical</a:t>
            </a:r>
            <a:r>
              <a:rPr lang="fr-FR" sz="1200" dirty="0">
                <a:latin typeface="Calibri" pitchFamily="34" charset="0"/>
                <a:ea typeface="Times New Roman" pitchFamily="18" charset="0"/>
                <a:cs typeface="Arial" charset="0"/>
              </a:rPr>
              <a:t> and Computer Eng.</a:t>
            </a:r>
          </a:p>
          <a:p>
            <a:pPr lvl="0" algn="ctr" defTabSz="214313" eaLnBrk="0" hangingPunct="0"/>
            <a:r>
              <a:rPr lang="fr-FR" sz="1200" dirty="0" err="1">
                <a:latin typeface="Calibri" pitchFamily="34" charset="0"/>
                <a:ea typeface="Times New Roman" pitchFamily="18" charset="0"/>
                <a:cs typeface="Arial" charset="0"/>
              </a:rPr>
              <a:t>Northeastern</a:t>
            </a:r>
            <a:r>
              <a:rPr lang="fr-FR" sz="1200" dirty="0">
                <a:latin typeface="Calibri" pitchFamily="34" charset="0"/>
                <a:ea typeface="Times New Roman" pitchFamily="18" charset="0"/>
                <a:cs typeface="Arial" charset="0"/>
              </a:rPr>
              <a:t> </a:t>
            </a:r>
            <a:r>
              <a:rPr lang="fr-FR" sz="1200" dirty="0" err="1">
                <a:latin typeface="Calibri" pitchFamily="34" charset="0"/>
                <a:ea typeface="Times New Roman" pitchFamily="18" charset="0"/>
                <a:cs typeface="Arial" charset="0"/>
              </a:rPr>
              <a:t>University</a:t>
            </a:r>
            <a:r>
              <a:rPr lang="fr-FR" sz="1200" dirty="0">
                <a:latin typeface="Calibri" pitchFamily="34" charset="0"/>
                <a:ea typeface="Times New Roman" pitchFamily="18" charset="0"/>
                <a:cs typeface="Arial" charset="0"/>
              </a:rPr>
              <a:t>, </a:t>
            </a:r>
          </a:p>
          <a:p>
            <a:pPr lvl="0" algn="ctr" defTabSz="214313" eaLnBrk="0" hangingPunct="0"/>
            <a:r>
              <a:rPr lang="fr-FR" sz="1200" dirty="0">
                <a:latin typeface="Calibri" pitchFamily="34" charset="0"/>
                <a:ea typeface="Times New Roman" pitchFamily="18" charset="0"/>
                <a:cs typeface="Arial" charset="0"/>
              </a:rPr>
              <a:t>Boston, USA</a:t>
            </a:r>
          </a:p>
          <a:p>
            <a:pPr lvl="0" algn="ctr" defTabSz="214313" eaLnBrk="0" hangingPunct="0"/>
            <a:r>
              <a:rPr lang="fr-FR" sz="1100" dirty="0" err="1">
                <a:solidFill>
                  <a:srgbClr val="FFFF00"/>
                </a:solidFill>
                <a:latin typeface="Calibri" pitchFamily="34" charset="0"/>
                <a:ea typeface="Times New Roman" pitchFamily="18" charset="0"/>
                <a:cs typeface="Arial" charset="0"/>
              </a:rPr>
              <a:t>msznaier@coe.neu.edu</a:t>
            </a:r>
            <a:endParaRPr lang="fr-FR" sz="1100" dirty="0">
              <a:solidFill>
                <a:srgbClr val="FFFF00"/>
              </a:solidFill>
              <a:latin typeface="Calibri" pitchFamily="34" charset="0"/>
              <a:ea typeface="Times New Roman" pitchFamily="18" charset="0"/>
              <a:cs typeface="Arial" charset="0"/>
            </a:endParaRPr>
          </a:p>
        </p:txBody>
      </p:sp>
      <p:sp>
        <p:nvSpPr>
          <p:cNvPr id="18" name="Rectangle 17"/>
          <p:cNvSpPr/>
          <p:nvPr/>
        </p:nvSpPr>
        <p:spPr>
          <a:xfrm>
            <a:off x="425449" y="5777169"/>
            <a:ext cx="6792913" cy="1384995"/>
          </a:xfrm>
          <a:prstGeom prst="rect">
            <a:avLst/>
          </a:prstGeom>
        </p:spPr>
        <p:txBody>
          <a:bodyPr wrap="square">
            <a:spAutoFit/>
          </a:bodyPr>
          <a:lstStyle/>
          <a:p>
            <a:pPr algn="just"/>
            <a:r>
              <a:rPr lang="fr-FR" sz="1200" dirty="0">
                <a:latin typeface="Calibri" panose="020F0502020204030204" pitchFamily="34" charset="0"/>
              </a:rPr>
              <a:t>Part I of the course </a:t>
            </a:r>
            <a:r>
              <a:rPr lang="fr-FR" sz="1200" dirty="0" err="1">
                <a:latin typeface="Calibri" panose="020F0502020204030204" pitchFamily="34" charset="0"/>
              </a:rPr>
              <a:t>covers</a:t>
            </a:r>
            <a:r>
              <a:rPr lang="fr-FR" sz="1200" dirty="0">
                <a:latin typeface="Calibri" panose="020F0502020204030204" pitchFamily="34" charset="0"/>
              </a:rPr>
              <a:t> the issue of handling large data</a:t>
            </a:r>
            <a:r>
              <a:rPr lang="en-US" sz="1200" dirty="0">
                <a:latin typeface="Calibri" pitchFamily="34" charset="0"/>
              </a:rPr>
              <a:t> </a:t>
            </a:r>
            <a:r>
              <a:rPr lang="fr-FR" sz="1200" dirty="0">
                <a:latin typeface="Calibri" panose="020F0502020204030204" pitchFamily="34" charset="0"/>
              </a:rPr>
              <a:t>sets and </a:t>
            </a:r>
            <a:r>
              <a:rPr lang="fr-FR" sz="1200" dirty="0" err="1">
                <a:latin typeface="Calibri" panose="020F0502020204030204" pitchFamily="34" charset="0"/>
              </a:rPr>
              <a:t>sparsity</a:t>
            </a:r>
            <a:r>
              <a:rPr lang="fr-FR" sz="1200" dirty="0">
                <a:latin typeface="Calibri" panose="020F0502020204030204" pitchFamily="34" charset="0"/>
              </a:rPr>
              <a:t> </a:t>
            </a:r>
            <a:r>
              <a:rPr lang="fr-FR" sz="1200" dirty="0" err="1">
                <a:latin typeface="Calibri" panose="020F0502020204030204" pitchFamily="34" charset="0"/>
              </a:rPr>
              <a:t>priors</a:t>
            </a:r>
            <a:r>
              <a:rPr lang="fr-FR" sz="1200" dirty="0">
                <a:latin typeface="Calibri" panose="020F0502020204030204" pitchFamily="34" charset="0"/>
              </a:rPr>
              <a:t> in </a:t>
            </a:r>
            <a:r>
              <a:rPr lang="fr-FR" sz="1200" dirty="0" err="1">
                <a:latin typeface="Calibri" panose="020F0502020204030204" pitchFamily="34" charset="0"/>
              </a:rPr>
              <a:t>systems</a:t>
            </a:r>
            <a:r>
              <a:rPr lang="fr-FR" sz="1200" dirty="0">
                <a:latin typeface="Calibri" panose="020F0502020204030204" pitchFamily="34" charset="0"/>
              </a:rPr>
              <a:t> identification, model (in)validation and control. </a:t>
            </a:r>
            <a:r>
              <a:rPr lang="fr-FR" sz="1200" dirty="0" err="1">
                <a:latin typeface="Calibri" panose="020F0502020204030204" pitchFamily="34" charset="0"/>
              </a:rPr>
              <a:t>presenting</a:t>
            </a:r>
            <a:r>
              <a:rPr lang="fr-FR" sz="1200" dirty="0">
                <a:latin typeface="Calibri" panose="020F0502020204030204" pitchFamily="34" charset="0"/>
              </a:rPr>
              <a:t>  </a:t>
            </a:r>
            <a:r>
              <a:rPr lang="fr-FR" sz="1200" dirty="0" err="1">
                <a:latin typeface="Calibri" panose="020F0502020204030204" pitchFamily="34" charset="0"/>
              </a:rPr>
              <a:t>recently</a:t>
            </a:r>
            <a:r>
              <a:rPr lang="fr-FR" sz="1200" dirty="0">
                <a:latin typeface="Calibri" panose="020F0502020204030204" pitchFamily="34" charset="0"/>
              </a:rPr>
              <a:t> </a:t>
            </a:r>
            <a:r>
              <a:rPr lang="fr-FR" sz="1200" dirty="0" err="1">
                <a:latin typeface="Calibri" panose="020F0502020204030204" pitchFamily="34" charset="0"/>
              </a:rPr>
              <a:t>developed</a:t>
            </a:r>
            <a:r>
              <a:rPr lang="fr-FR" sz="1200" dirty="0">
                <a:latin typeface="Calibri" panose="020F0502020204030204" pitchFamily="34" charset="0"/>
              </a:rPr>
              <a:t> techniques </a:t>
            </a:r>
            <a:r>
              <a:rPr lang="fr-FR" sz="1200" dirty="0" err="1">
                <a:latin typeface="Calibri" panose="020F0502020204030204" pitchFamily="34" charset="0"/>
              </a:rPr>
              <a:t>that</a:t>
            </a:r>
            <a:r>
              <a:rPr lang="fr-FR" sz="1200" dirty="0">
                <a:latin typeface="Calibri" panose="020F0502020204030204" pitchFamily="34" charset="0"/>
              </a:rPr>
              <a:t> exploit a </a:t>
            </a:r>
            <a:r>
              <a:rPr lang="fr-FR" sz="1200" dirty="0" err="1">
                <a:latin typeface="Calibri" panose="020F0502020204030204" pitchFamily="34" charset="0"/>
              </a:rPr>
              <a:t>deep</a:t>
            </a:r>
            <a:r>
              <a:rPr lang="fr-FR" sz="1200" dirty="0">
                <a:latin typeface="Calibri" panose="020F0502020204030204" pitchFamily="34" charset="0"/>
              </a:rPr>
              <a:t> </a:t>
            </a:r>
            <a:r>
              <a:rPr lang="fr-FR" sz="1200" dirty="0" err="1">
                <a:latin typeface="Calibri" panose="020F0502020204030204" pitchFamily="34" charset="0"/>
              </a:rPr>
              <a:t>connection</a:t>
            </a:r>
            <a:r>
              <a:rPr lang="fr-FR" sz="1200" dirty="0">
                <a:latin typeface="Calibri" panose="020F0502020204030204" pitchFamily="34" charset="0"/>
              </a:rPr>
              <a:t> to semi-</a:t>
            </a:r>
            <a:r>
              <a:rPr lang="fr-FR" sz="1200" dirty="0" err="1">
                <a:latin typeface="Calibri" panose="020F0502020204030204" pitchFamily="34" charset="0"/>
              </a:rPr>
              <a:t>algebraic</a:t>
            </a:r>
            <a:r>
              <a:rPr lang="fr-FR" sz="1200" dirty="0">
                <a:latin typeface="Calibri" panose="020F0502020204030204" pitchFamily="34" charset="0"/>
              </a:rPr>
              <a:t> </a:t>
            </a:r>
            <a:r>
              <a:rPr lang="fr-FR" sz="1200" dirty="0" err="1">
                <a:latin typeface="Calibri" panose="020F0502020204030204" pitchFamily="34" charset="0"/>
              </a:rPr>
              <a:t>geometry</a:t>
            </a:r>
            <a:r>
              <a:rPr lang="fr-FR" sz="1200" dirty="0">
                <a:latin typeface="Calibri" panose="020F0502020204030204" pitchFamily="34" charset="0"/>
              </a:rPr>
              <a:t>, </a:t>
            </a:r>
            <a:r>
              <a:rPr lang="fr-FR" sz="1200" dirty="0" err="1">
                <a:latin typeface="Calibri" panose="020F0502020204030204" pitchFamily="34" charset="0"/>
              </a:rPr>
              <a:t>rank</a:t>
            </a:r>
            <a:r>
              <a:rPr lang="fr-FR" sz="1200" dirty="0">
                <a:latin typeface="Calibri" panose="020F0502020204030204" pitchFamily="34" charset="0"/>
              </a:rPr>
              <a:t> </a:t>
            </a:r>
            <a:r>
              <a:rPr lang="fr-FR" sz="1200" dirty="0" err="1">
                <a:latin typeface="Calibri" panose="020F0502020204030204" pitchFamily="34" charset="0"/>
              </a:rPr>
              <a:t>minimization</a:t>
            </a:r>
            <a:r>
              <a:rPr lang="fr-FR" sz="1200" dirty="0">
                <a:latin typeface="Calibri" panose="020F0502020204030204" pitchFamily="34" charset="0"/>
              </a:rPr>
              <a:t> and matrix </a:t>
            </a:r>
            <a:r>
              <a:rPr lang="fr-FR" sz="1200" dirty="0" err="1">
                <a:latin typeface="Calibri" panose="020F0502020204030204" pitchFamily="34" charset="0"/>
              </a:rPr>
              <a:t>completion</a:t>
            </a:r>
            <a:r>
              <a:rPr lang="fr-FR" sz="1200" dirty="0">
                <a:latin typeface="Calibri" panose="020F0502020204030204" pitchFamily="34" charset="0"/>
              </a:rPr>
              <a:t>.   </a:t>
            </a:r>
          </a:p>
          <a:p>
            <a:pPr algn="just"/>
            <a:endParaRPr lang="fr-FR" sz="1200" dirty="0">
              <a:latin typeface="Calibri" panose="020F0502020204030204" pitchFamily="34" charset="0"/>
            </a:endParaRPr>
          </a:p>
          <a:p>
            <a:pPr algn="just"/>
            <a:r>
              <a:rPr lang="fr-FR" sz="1200" dirty="0">
                <a:latin typeface="Calibri" panose="020F0502020204030204" pitchFamily="34" charset="0"/>
              </a:rPr>
              <a:t>Part II  of the course </a:t>
            </a:r>
            <a:r>
              <a:rPr lang="fr-FR" sz="1200" dirty="0" err="1">
                <a:latin typeface="Calibri" panose="020F0502020204030204" pitchFamily="34" charset="0"/>
              </a:rPr>
              <a:t>focuses</a:t>
            </a:r>
            <a:r>
              <a:rPr lang="fr-FR" sz="1200" dirty="0">
                <a:latin typeface="Calibri" panose="020F0502020204030204" pitchFamily="34" charset="0"/>
              </a:rPr>
              <a:t> on applications, </a:t>
            </a:r>
            <a:r>
              <a:rPr lang="fr-FR" sz="1200" dirty="0" err="1">
                <a:latin typeface="Calibri" panose="020F0502020204030204" pitchFamily="34" charset="0"/>
              </a:rPr>
              <a:t>including</a:t>
            </a:r>
            <a:r>
              <a:rPr lang="fr-FR" sz="1200" dirty="0">
                <a:latin typeface="Calibri" panose="020F0502020204030204" pitchFamily="34" charset="0"/>
              </a:rPr>
              <a:t> control and </a:t>
            </a:r>
            <a:r>
              <a:rPr lang="fr-FR" sz="1200" dirty="0" err="1">
                <a:latin typeface="Calibri" panose="020F0502020204030204" pitchFamily="34" charset="0"/>
              </a:rPr>
              <a:t>filter</a:t>
            </a:r>
            <a:r>
              <a:rPr lang="fr-FR" sz="1200" dirty="0">
                <a:latin typeface="Calibri" panose="020F0502020204030204" pitchFamily="34" charset="0"/>
              </a:rPr>
              <a:t> design </a:t>
            </a:r>
            <a:r>
              <a:rPr lang="fr-FR" sz="1200" dirty="0" err="1">
                <a:latin typeface="Calibri" panose="020F0502020204030204" pitchFamily="34" charset="0"/>
              </a:rPr>
              <a:t>subject</a:t>
            </a:r>
            <a:r>
              <a:rPr lang="fr-FR" sz="1200" dirty="0">
                <a:latin typeface="Calibri" panose="020F0502020204030204" pitchFamily="34" charset="0"/>
              </a:rPr>
              <a:t> to information flow </a:t>
            </a:r>
            <a:r>
              <a:rPr lang="fr-FR" sz="1200" dirty="0" err="1">
                <a:latin typeface="Calibri" panose="020F0502020204030204" pitchFamily="34" charset="0"/>
              </a:rPr>
              <a:t>constraints</a:t>
            </a:r>
            <a:r>
              <a:rPr lang="fr-FR" sz="1200" dirty="0">
                <a:latin typeface="Calibri" panose="020F0502020204030204" pitchFamily="34" charset="0"/>
              </a:rPr>
              <a:t>, </a:t>
            </a:r>
            <a:r>
              <a:rPr lang="fr-FR" sz="1200" dirty="0" err="1">
                <a:latin typeface="Calibri" panose="020F0502020204030204" pitchFamily="34" charset="0"/>
              </a:rPr>
              <a:t>subspace</a:t>
            </a:r>
            <a:r>
              <a:rPr lang="fr-FR" sz="1200" dirty="0">
                <a:latin typeface="Calibri" panose="020F0502020204030204" pitchFamily="34" charset="0"/>
              </a:rPr>
              <a:t> </a:t>
            </a:r>
            <a:r>
              <a:rPr lang="fr-FR" sz="1200" dirty="0" err="1">
                <a:latin typeface="Calibri" panose="020F0502020204030204" pitchFamily="34" charset="0"/>
              </a:rPr>
              <a:t>clustering</a:t>
            </a:r>
            <a:r>
              <a:rPr lang="fr-FR" sz="1200" dirty="0">
                <a:latin typeface="Calibri" panose="020F0502020204030204" pitchFamily="34" charset="0"/>
              </a:rPr>
              <a:t> and classification on </a:t>
            </a:r>
            <a:r>
              <a:rPr lang="fr-FR" sz="1200" dirty="0" err="1">
                <a:latin typeface="Calibri" panose="020F0502020204030204" pitchFamily="34" charset="0"/>
              </a:rPr>
              <a:t>Riemannian</a:t>
            </a:r>
            <a:r>
              <a:rPr lang="fr-FR" sz="1200" dirty="0">
                <a:latin typeface="Calibri" panose="020F0502020204030204" pitchFamily="34" charset="0"/>
              </a:rPr>
              <a:t> manifolds, and time-</a:t>
            </a:r>
            <a:r>
              <a:rPr lang="fr-FR" sz="1200" dirty="0" err="1">
                <a:latin typeface="Calibri" panose="020F0502020204030204" pitchFamily="34" charset="0"/>
              </a:rPr>
              <a:t>series</a:t>
            </a:r>
            <a:r>
              <a:rPr lang="fr-FR" sz="1200" dirty="0">
                <a:latin typeface="Calibri" panose="020F0502020204030204" pitchFamily="34" charset="0"/>
              </a:rPr>
              <a:t> classification, </a:t>
            </a:r>
            <a:r>
              <a:rPr lang="fr-FR" sz="1200" dirty="0" err="1">
                <a:latin typeface="Calibri" panose="020F0502020204030204" pitchFamily="34" charset="0"/>
              </a:rPr>
              <a:t>including</a:t>
            </a:r>
            <a:r>
              <a:rPr lang="fr-FR" sz="1200" dirty="0">
                <a:latin typeface="Calibri" panose="020F0502020204030204" pitchFamily="34" charset="0"/>
              </a:rPr>
              <a:t> </a:t>
            </a:r>
            <a:r>
              <a:rPr lang="fr-FR" sz="1200" dirty="0" err="1">
                <a:latin typeface="Calibri" panose="020F0502020204030204" pitchFamily="34" charset="0"/>
              </a:rPr>
              <a:t>activity</a:t>
            </a:r>
            <a:r>
              <a:rPr lang="fr-FR" sz="1200" dirty="0">
                <a:latin typeface="Calibri" panose="020F0502020204030204" pitchFamily="34" charset="0"/>
              </a:rPr>
              <a:t> recognition and </a:t>
            </a:r>
            <a:r>
              <a:rPr lang="fr-FR" sz="1200" dirty="0" err="1">
                <a:latin typeface="Calibri" panose="020F0502020204030204" pitchFamily="34" charset="0"/>
              </a:rPr>
              <a:t>anomaly</a:t>
            </a:r>
            <a:r>
              <a:rPr lang="fr-FR" sz="1200" dirty="0">
                <a:latin typeface="Calibri" panose="020F0502020204030204" pitchFamily="34" charset="0"/>
              </a:rPr>
              <a:t> </a:t>
            </a:r>
            <a:r>
              <a:rPr lang="fr-FR" sz="1200" dirty="0" err="1">
                <a:latin typeface="Calibri" panose="020F0502020204030204" pitchFamily="34" charset="0"/>
              </a:rPr>
              <a:t>detection</a:t>
            </a:r>
            <a:r>
              <a:rPr lang="fr-FR" sz="1200" dirty="0">
                <a:latin typeface="Calibri" panose="020F0502020204030204" pitchFamily="34" charset="0"/>
              </a:rPr>
              <a:t>.</a:t>
            </a:r>
            <a:endParaRPr lang="en-US" sz="1200" dirty="0">
              <a:latin typeface="Calibri" pitchFamily="34" charset="0"/>
            </a:endParaRPr>
          </a:p>
        </p:txBody>
      </p:sp>
      <p:pic>
        <p:nvPicPr>
          <p:cNvPr id="19" name="Picture 2" descr="mario18.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5780" y="2252400"/>
            <a:ext cx="1697051" cy="1995398"/>
          </a:xfrm>
          <a:prstGeom prst="rect">
            <a:avLst/>
          </a:prstGeom>
        </p:spPr>
      </p:pic>
      <p:pic>
        <p:nvPicPr>
          <p:cNvPr id="14" name="Image 13">
            <a:extLst>
              <a:ext uri="{FF2B5EF4-FFF2-40B4-BE49-F238E27FC236}">
                <a16:creationId xmlns:a16="http://schemas.microsoft.com/office/drawing/2014/main" id="{D697560E-D09F-6B4F-B923-AD5E6A0F0F0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20" name="Picture 2" descr="IEEE Control Systems Society Logo SPOT">
            <a:extLst>
              <a:ext uri="{FF2B5EF4-FFF2-40B4-BE49-F238E27FC236}">
                <a16:creationId xmlns:a16="http://schemas.microsoft.com/office/drawing/2014/main" id="{C560C171-D891-BF44-A482-ACF77B3C9E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924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1"/>
          <p:cNvGraphicFramePr/>
          <p:nvPr>
            <p:extLst>
              <p:ext uri="{D42A27DB-BD31-4B8C-83A1-F6EECF244321}">
                <p14:modId xmlns:p14="http://schemas.microsoft.com/office/powerpoint/2010/main" val="3676047742"/>
              </p:ext>
            </p:extLst>
          </p:nvPr>
        </p:nvGraphicFramePr>
        <p:xfrm>
          <a:off x="475560" y="1489680"/>
          <a:ext cx="6788520" cy="579120"/>
        </p:xfrm>
        <a:graphic>
          <a:graphicData uri="http://schemas.openxmlformats.org/drawingml/2006/table">
            <a:tbl>
              <a:tblPr/>
              <a:tblGrid>
                <a:gridCol w="2104560">
                  <a:extLst>
                    <a:ext uri="{9D8B030D-6E8A-4147-A177-3AD203B41FA5}">
                      <a16:colId xmlns:a16="http://schemas.microsoft.com/office/drawing/2014/main" val="20000"/>
                    </a:ext>
                  </a:extLst>
                </a:gridCol>
                <a:gridCol w="4683960">
                  <a:extLst>
                    <a:ext uri="{9D8B030D-6E8A-4147-A177-3AD203B41FA5}">
                      <a16:colId xmlns:a16="http://schemas.microsoft.com/office/drawing/2014/main" val="20001"/>
                    </a:ext>
                  </a:extLst>
                </a:gridCol>
              </a:tblGrid>
              <a:tr h="416160">
                <a:tc>
                  <a:txBody>
                    <a:bodyPr/>
                    <a:lstStyle/>
                    <a:p>
                      <a:pPr algn="ctr">
                        <a:lnSpc>
                          <a:spcPct val="100000"/>
                        </a:lnSpc>
                        <a:buNone/>
                      </a:pPr>
                      <a:r>
                        <a:rPr lang="fr-FR" sz="1600" b="1" strike="noStrike" spc="-1" dirty="0">
                          <a:solidFill>
                            <a:srgbClr val="000000"/>
                          </a:solidFill>
                          <a:latin typeface="Calibri"/>
                          <a:ea typeface="Calibri"/>
                        </a:rPr>
                        <a:t>M07 – BARCELONA</a:t>
                      </a:r>
                      <a:endParaRPr lang="en-US" sz="1600" b="0" strike="noStrike" spc="-1" dirty="0">
                        <a:latin typeface="Arial"/>
                      </a:endParaRPr>
                    </a:p>
                    <a:p>
                      <a:pPr algn="ctr">
                        <a:lnSpc>
                          <a:spcPct val="100000"/>
                        </a:lnSpc>
                        <a:buNone/>
                      </a:pPr>
                      <a:r>
                        <a:rPr lang="fr-FR" sz="1600" b="1" strike="noStrike" spc="-1" dirty="0">
                          <a:solidFill>
                            <a:srgbClr val="000000"/>
                          </a:solidFill>
                          <a:latin typeface="Calibri"/>
                          <a:ea typeface="Calibri"/>
                        </a:rPr>
                        <a:t>06/05/2024-10/05/2024</a:t>
                      </a:r>
                      <a:endParaRPr lang="en-US" sz="1600" b="0" strike="noStrike" spc="-1" dirty="0">
                        <a:latin typeface="Arial"/>
                      </a:endParaRPr>
                    </a:p>
                  </a:txBody>
                  <a:tcPr marL="10440" marR="10440">
                    <a:lnL w="6480">
                      <a:noFill/>
                    </a:lnL>
                    <a:lnR w="6480">
                      <a:noFill/>
                    </a:lnR>
                    <a:lnT w="6480">
                      <a:noFill/>
                    </a:lnT>
                    <a:lnB w="6480">
                      <a:noFill/>
                    </a:lnB>
                    <a:solidFill>
                      <a:schemeClr val="tx1"/>
                    </a:solidFill>
                  </a:tcPr>
                </a:tc>
                <a:tc>
                  <a:txBody>
                    <a:bodyPr/>
                    <a:lstStyle/>
                    <a:p>
                      <a:pPr algn="ctr">
                        <a:lnSpc>
                          <a:spcPct val="100000"/>
                        </a:lnSpc>
                        <a:buNone/>
                      </a:pPr>
                      <a:r>
                        <a:rPr lang="en-US" sz="1600" b="1" i="1" strike="noStrike" spc="-1" dirty="0">
                          <a:solidFill>
                            <a:srgbClr val="000000"/>
                          </a:solidFill>
                          <a:latin typeface="Calibri"/>
                          <a:ea typeface="Calibri"/>
                        </a:rPr>
                        <a:t>Data-Driven Operation </a:t>
                      </a:r>
                      <a:endParaRPr lang="en-US" sz="1600" b="0" strike="noStrike" spc="-1" dirty="0">
                        <a:latin typeface="Arial"/>
                      </a:endParaRPr>
                    </a:p>
                    <a:p>
                      <a:pPr algn="ctr">
                        <a:lnSpc>
                          <a:spcPct val="100000"/>
                        </a:lnSpc>
                        <a:buNone/>
                      </a:pPr>
                      <a:r>
                        <a:rPr lang="en-US" sz="1600" b="1" i="1" strike="noStrike" spc="-1" dirty="0">
                          <a:solidFill>
                            <a:srgbClr val="000000"/>
                          </a:solidFill>
                          <a:latin typeface="Calibri"/>
                          <a:ea typeface="Calibri"/>
                        </a:rPr>
                        <a:t>of Autonomous Power Systems</a:t>
                      </a:r>
                      <a:endParaRPr lang="en-US" sz="1600" b="0" strike="noStrike" spc="-1" dirty="0">
                        <a:latin typeface="Arial"/>
                      </a:endParaRPr>
                    </a:p>
                  </a:txBody>
                  <a:tcPr marL="10440" marR="10440">
                    <a:lnL w="6480">
                      <a:noFill/>
                    </a:lnL>
                    <a:lnR w="6480">
                      <a:noFill/>
                    </a:lnR>
                    <a:lnT w="6480">
                      <a:noFill/>
                    </a:lnT>
                    <a:lnB w="6480">
                      <a:noFill/>
                    </a:lnB>
                    <a:solidFill>
                      <a:srgbClr val="F2F2F2"/>
                    </a:solidFill>
                  </a:tcPr>
                </a:tc>
                <a:extLst>
                  <a:ext uri="{0D108BD9-81ED-4DB2-BD59-A6C34878D82A}">
                    <a16:rowId xmlns:a16="http://schemas.microsoft.com/office/drawing/2014/main" val="10000"/>
                  </a:ext>
                </a:extLst>
              </a:tr>
            </a:tbl>
          </a:graphicData>
        </a:graphic>
      </p:graphicFrame>
      <p:sp>
        <p:nvSpPr>
          <p:cNvPr id="70" name="CustomShape 2"/>
          <p:cNvSpPr/>
          <p:nvPr/>
        </p:nvSpPr>
        <p:spPr>
          <a:xfrm>
            <a:off x="1294200" y="171000"/>
            <a:ext cx="4709880" cy="631080"/>
          </a:xfrm>
          <a:prstGeom prst="rect">
            <a:avLst/>
          </a:prstGeom>
          <a:solidFill>
            <a:schemeClr val="accent2">
              <a:lumMod val="90000"/>
              <a:lumOff val="10000"/>
            </a:schemeClr>
          </a:solidFill>
          <a:ln w="9360">
            <a:noFill/>
          </a:ln>
        </p:spPr>
        <p:style>
          <a:lnRef idx="0">
            <a:scrgbClr r="0" g="0" b="0"/>
          </a:lnRef>
          <a:fillRef idx="0">
            <a:scrgbClr r="0" g="0" b="0"/>
          </a:fillRef>
          <a:effectRef idx="0">
            <a:scrgbClr r="0" g="0" b="0"/>
          </a:effectRef>
          <a:fontRef idx="minor"/>
        </p:style>
        <p:txBody>
          <a:bodyPr lIns="21240" tIns="10800" rIns="21240" bIns="10800" anchor="t">
            <a:spAutoFit/>
          </a:bodyPr>
          <a:lstStyle/>
          <a:p>
            <a:pPr algn="ctr">
              <a:lnSpc>
                <a:spcPct val="100000"/>
              </a:lnSpc>
              <a:buNone/>
            </a:pPr>
            <a:r>
              <a:rPr lang="en-US" sz="2000" b="1" strike="noStrike" spc="-1">
                <a:solidFill>
                  <a:srgbClr val="FFFF00"/>
                </a:solidFill>
                <a:latin typeface="Calibri"/>
                <a:ea typeface="DejaVu Sans"/>
              </a:rPr>
              <a:t>2024</a:t>
            </a:r>
            <a:endParaRPr lang="en-US" sz="2000" b="0" strike="noStrike" spc="-1">
              <a:latin typeface="Arial"/>
            </a:endParaRPr>
          </a:p>
          <a:p>
            <a:pPr algn="ctr">
              <a:lnSpc>
                <a:spcPct val="100000"/>
              </a:lnSpc>
              <a:buNone/>
            </a:pPr>
            <a:r>
              <a:rPr lang="fr-FR" sz="2000" b="1" strike="noStrike" spc="-1">
                <a:solidFill>
                  <a:srgbClr val="FFFF00"/>
                </a:solidFill>
                <a:latin typeface="Calibri"/>
                <a:ea typeface="DejaVu Sans"/>
              </a:rPr>
              <a:t>International Graduate School on Control</a:t>
            </a:r>
            <a:endParaRPr lang="en-US" sz="2000" b="0" strike="noStrike" spc="-1">
              <a:latin typeface="Arial"/>
            </a:endParaRPr>
          </a:p>
        </p:txBody>
      </p:sp>
      <p:sp>
        <p:nvSpPr>
          <p:cNvPr id="71" name="CustomShape 3"/>
          <p:cNvSpPr/>
          <p:nvPr/>
        </p:nvSpPr>
        <p:spPr>
          <a:xfrm>
            <a:off x="782640" y="866160"/>
            <a:ext cx="515448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000" b="1" u="sng" strike="noStrike" spc="-1">
                <a:solidFill>
                  <a:srgbClr val="FFEBC2"/>
                </a:solidFill>
                <a:uFillTx/>
                <a:latin typeface="Calibri"/>
                <a:ea typeface="DejaVu Sans"/>
              </a:rPr>
              <a:t>www.eeci-igsc.eu</a:t>
            </a:r>
            <a:r>
              <a:rPr lang="en-US" sz="2000" b="0" strike="noStrike" spc="-1">
                <a:solidFill>
                  <a:srgbClr val="FFEBC2"/>
                </a:solidFill>
                <a:latin typeface="Calibri"/>
                <a:ea typeface="DejaVu Sans"/>
              </a:rPr>
              <a:t> </a:t>
            </a:r>
            <a:endParaRPr lang="en-US" sz="2000" b="0" strike="noStrike" spc="-1">
              <a:latin typeface="Arial"/>
            </a:endParaRPr>
          </a:p>
        </p:txBody>
      </p:sp>
      <p:pic>
        <p:nvPicPr>
          <p:cNvPr id="72" name="Picture 43_14" descr="EECI"/>
          <p:cNvPicPr/>
          <p:nvPr/>
        </p:nvPicPr>
        <p:blipFill>
          <a:blip r:embed="rId3"/>
          <a:stretch/>
        </p:blipFill>
        <p:spPr>
          <a:xfrm>
            <a:off x="180720" y="100440"/>
            <a:ext cx="773280" cy="538920"/>
          </a:xfrm>
          <a:prstGeom prst="rect">
            <a:avLst/>
          </a:prstGeom>
          <a:ln w="0">
            <a:noFill/>
          </a:ln>
        </p:spPr>
      </p:pic>
      <p:pic>
        <p:nvPicPr>
          <p:cNvPr id="73" name="Image 22_14"/>
          <p:cNvPicPr/>
          <p:nvPr/>
        </p:nvPicPr>
        <p:blipFill>
          <a:blip r:embed="rId4"/>
          <a:srcRect b="-2909"/>
          <a:stretch/>
        </p:blipFill>
        <p:spPr>
          <a:xfrm>
            <a:off x="6061680" y="251640"/>
            <a:ext cx="1154880" cy="538920"/>
          </a:xfrm>
          <a:prstGeom prst="rect">
            <a:avLst/>
          </a:prstGeom>
          <a:ln w="0">
            <a:noFill/>
          </a:ln>
        </p:spPr>
      </p:pic>
      <p:sp>
        <p:nvSpPr>
          <p:cNvPr id="75" name="CustomShape 4"/>
          <p:cNvSpPr/>
          <p:nvPr/>
        </p:nvSpPr>
        <p:spPr>
          <a:xfrm>
            <a:off x="4276440" y="4472640"/>
            <a:ext cx="2840400" cy="1211760"/>
          </a:xfrm>
          <a:custGeom>
            <a:avLst/>
            <a:gdLst/>
            <a:ahLst/>
            <a:cxnLst/>
            <a:rect l="l" t="t" r="r" b="b"/>
            <a:pathLst>
              <a:path w="7895" h="3372">
                <a:moveTo>
                  <a:pt x="0" y="0"/>
                </a:moveTo>
                <a:lnTo>
                  <a:pt x="7895" y="0"/>
                </a:lnTo>
                <a:lnTo>
                  <a:pt x="7895" y="3372"/>
                </a:lnTo>
                <a:lnTo>
                  <a:pt x="0" y="3372"/>
                </a:lnTo>
                <a:close/>
              </a:path>
            </a:pathLst>
          </a:custGeom>
          <a:noFill/>
          <a:ln w="0">
            <a:noFill/>
          </a:ln>
        </p:spPr>
        <p:style>
          <a:lnRef idx="0">
            <a:scrgbClr r="0" g="0" b="0"/>
          </a:lnRef>
          <a:fillRef idx="0">
            <a:scrgbClr r="0" g="0" b="0"/>
          </a:fillRef>
          <a:effectRef idx="0">
            <a:scrgbClr r="0" g="0" b="0"/>
          </a:effectRef>
          <a:fontRef idx="minor"/>
        </p:style>
      </p:sp>
      <p:sp>
        <p:nvSpPr>
          <p:cNvPr id="76" name="CustomShape 5"/>
          <p:cNvSpPr/>
          <p:nvPr/>
        </p:nvSpPr>
        <p:spPr>
          <a:xfrm>
            <a:off x="322920" y="5669280"/>
            <a:ext cx="6842160" cy="264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US" sz="1400" b="1" strike="noStrike" spc="-1" dirty="0">
                <a:solidFill>
                  <a:srgbClr val="FFC000"/>
                </a:solidFill>
                <a:latin typeface="Calibri"/>
                <a:ea typeface="DejaVu Sans"/>
              </a:rPr>
              <a:t>Abstract  of the course</a:t>
            </a:r>
            <a:endParaRPr lang="en-US" sz="1400" b="0" strike="noStrike" spc="-1" dirty="0">
              <a:latin typeface="Arial"/>
            </a:endParaRPr>
          </a:p>
          <a:p>
            <a:pPr algn="just">
              <a:lnSpc>
                <a:spcPct val="100000"/>
              </a:lnSpc>
              <a:buNone/>
            </a:pPr>
            <a:endParaRPr lang="en-US" sz="1400" b="0" strike="noStrike" spc="-1" dirty="0">
              <a:latin typeface="Arial"/>
            </a:endParaRPr>
          </a:p>
          <a:p>
            <a:pPr algn="just">
              <a:lnSpc>
                <a:spcPct val="100000"/>
              </a:lnSpc>
              <a:buNone/>
            </a:pPr>
            <a:r>
              <a:rPr lang="en-US" sz="1400" b="0" strike="noStrike" spc="-1" dirty="0">
                <a:solidFill>
                  <a:srgbClr val="FFFFFF"/>
                </a:solidFill>
                <a:latin typeface="Calibri"/>
                <a:ea typeface="DejaVu Sans"/>
              </a:rPr>
              <a:t>The electric power system is currently undergoing a period of unprecedented changes. Centralized bulk generation based on fossil fuel and interfaced with synchronous machines is substituted by distributed generation based on renewables and interfaced with power converters. Accordingly, the entire system operation is undergoing several paradigm shifts spanning decentralized device-level control, distributed coordination of energy sources, and real-time system-level optimization. Further, classical decision-making methods are challenged by the lack of accurate models concerning system dynamics, loads, and low-voltage grids. In this course, we give a tutorial introduction into emerging thrusts in control and optimization of future autonomous power system with distributed generation. The solutions that we present rely on recent advances in data-driven and distributed control. </a:t>
            </a:r>
            <a:endParaRPr lang="en-US" sz="1400" b="0" strike="noStrike" spc="-1" dirty="0">
              <a:latin typeface="Arial"/>
            </a:endParaRPr>
          </a:p>
        </p:txBody>
      </p:sp>
      <p:graphicFrame>
        <p:nvGraphicFramePr>
          <p:cNvPr id="77" name="Table 6"/>
          <p:cNvGraphicFramePr/>
          <p:nvPr/>
        </p:nvGraphicFramePr>
        <p:xfrm>
          <a:off x="322920" y="8801280"/>
          <a:ext cx="6728400" cy="1371600"/>
        </p:xfrm>
        <a:graphic>
          <a:graphicData uri="http://schemas.openxmlformats.org/drawingml/2006/table">
            <a:tbl>
              <a:tblPr/>
              <a:tblGrid>
                <a:gridCol w="944640">
                  <a:extLst>
                    <a:ext uri="{9D8B030D-6E8A-4147-A177-3AD203B41FA5}">
                      <a16:colId xmlns:a16="http://schemas.microsoft.com/office/drawing/2014/main" val="20000"/>
                    </a:ext>
                  </a:extLst>
                </a:gridCol>
                <a:gridCol w="5783760">
                  <a:extLst>
                    <a:ext uri="{9D8B030D-6E8A-4147-A177-3AD203B41FA5}">
                      <a16:colId xmlns:a16="http://schemas.microsoft.com/office/drawing/2014/main" val="20001"/>
                    </a:ext>
                  </a:extLst>
                </a:gridCol>
              </a:tblGrid>
              <a:tr h="1283040">
                <a:tc>
                  <a:txBody>
                    <a:bodyPr/>
                    <a:lstStyle/>
                    <a:p>
                      <a:pPr>
                        <a:lnSpc>
                          <a:spcPct val="100000"/>
                        </a:lnSpc>
                        <a:buNone/>
                      </a:pPr>
                      <a:r>
                        <a:rPr lang="en-US" sz="1400" b="1" strike="noStrike" spc="-1">
                          <a:solidFill>
                            <a:srgbClr val="FFC000"/>
                          </a:solidFill>
                          <a:latin typeface="Calibri"/>
                          <a:ea typeface="DejaVu Sans"/>
                        </a:rPr>
                        <a:t>Topics:</a:t>
                      </a:r>
                      <a:endParaRPr lang="en-US" sz="1400" b="0" strike="noStrike" spc="-1">
                        <a:latin typeface="Arial"/>
                      </a:endParaRPr>
                    </a:p>
                  </a:txBody>
                  <a:tcPr>
                    <a:lnL w="12240">
                      <a:noFill/>
                    </a:lnL>
                    <a:lnR w="12240">
                      <a:noFill/>
                    </a:lnR>
                    <a:lnT w="12240">
                      <a:noFill/>
                    </a:lnT>
                    <a:lnB w="38160">
                      <a:noFill/>
                    </a:lnB>
                    <a:noFill/>
                  </a:tcPr>
                </a:tc>
                <a:tc>
                  <a:txBody>
                    <a:bodyPr/>
                    <a:lstStyle/>
                    <a:p>
                      <a:pPr algn="just">
                        <a:lnSpc>
                          <a:spcPct val="100000"/>
                        </a:lnSpc>
                        <a:buNone/>
                      </a:pPr>
                      <a:r>
                        <a:rPr lang="en-US" sz="1400" b="0" strike="noStrike" spc="-1">
                          <a:solidFill>
                            <a:srgbClr val="FFFFFF"/>
                          </a:solidFill>
                          <a:latin typeface="Calibri"/>
                          <a:ea typeface="DejaVu Sans"/>
                        </a:rPr>
                        <a:t>- Basics of power system modeling, dynamics, analysis, &amp; control</a:t>
                      </a:r>
                      <a:endParaRPr lang="en-US" sz="1400" b="0" strike="noStrike" spc="-1">
                        <a:latin typeface="Arial"/>
                      </a:endParaRPr>
                    </a:p>
                    <a:p>
                      <a:pPr algn="just">
                        <a:lnSpc>
                          <a:spcPct val="100000"/>
                        </a:lnSpc>
                        <a:buNone/>
                      </a:pPr>
                      <a:r>
                        <a:rPr lang="en-US" sz="1400" b="0" strike="noStrike" spc="-1">
                          <a:solidFill>
                            <a:srgbClr val="FFFFFF"/>
                          </a:solidFill>
                          <a:latin typeface="Calibri"/>
                          <a:ea typeface="DejaVu Sans"/>
                        </a:rPr>
                        <a:t>- Decentralized control of  converter-based resources in low-inertia systems</a:t>
                      </a:r>
                      <a:endParaRPr lang="en-US" sz="1400" b="0" strike="noStrike" spc="-1">
                        <a:latin typeface="Arial"/>
                      </a:endParaRPr>
                    </a:p>
                    <a:p>
                      <a:pPr algn="just">
                        <a:lnSpc>
                          <a:spcPct val="100000"/>
                        </a:lnSpc>
                        <a:buNone/>
                      </a:pPr>
                      <a:r>
                        <a:rPr lang="en-US" sz="1400" b="0" strike="noStrike" spc="-1">
                          <a:solidFill>
                            <a:srgbClr val="FFFFFF"/>
                          </a:solidFill>
                          <a:latin typeface="Calibri"/>
                          <a:ea typeface="DejaVu Sans"/>
                        </a:rPr>
                        <a:t>- Online feedback optimization for power system operation</a:t>
                      </a:r>
                      <a:endParaRPr lang="en-US" sz="1400" b="0" strike="noStrike" spc="-1">
                        <a:latin typeface="Arial"/>
                      </a:endParaRPr>
                    </a:p>
                    <a:p>
                      <a:pPr algn="just">
                        <a:lnSpc>
                          <a:spcPct val="100000"/>
                        </a:lnSpc>
                        <a:buNone/>
                      </a:pPr>
                      <a:r>
                        <a:rPr lang="en-US" sz="1400" b="0" strike="noStrike" spc="-1">
                          <a:solidFill>
                            <a:srgbClr val="FFFFFF"/>
                          </a:solidFill>
                          <a:latin typeface="Calibri"/>
                          <a:ea typeface="DejaVu Sans"/>
                        </a:rPr>
                        <a:t>- Data-driven approaches for control and real-time optimization</a:t>
                      </a:r>
                      <a:endParaRPr lang="en-US" sz="1400" b="0" strike="noStrike" spc="-1">
                        <a:latin typeface="Arial"/>
                      </a:endParaRPr>
                    </a:p>
                    <a:p>
                      <a:pPr algn="just">
                        <a:lnSpc>
                          <a:spcPct val="100000"/>
                        </a:lnSpc>
                        <a:buNone/>
                      </a:pPr>
                      <a:r>
                        <a:rPr lang="en-US" sz="1400" b="0" strike="noStrike" spc="-1">
                          <a:solidFill>
                            <a:srgbClr val="FFFFFF"/>
                          </a:solidFill>
                          <a:latin typeface="Calibri"/>
                          <a:ea typeface="DejaVu Sans"/>
                        </a:rPr>
                        <a:t>- Co-design of automation and incentives for the procurement of grid services</a:t>
                      </a:r>
                      <a:endParaRPr lang="en-US" sz="1400" b="0" strike="noStrike" spc="-1">
                        <a:latin typeface="Arial"/>
                      </a:endParaRPr>
                    </a:p>
                    <a:p>
                      <a:pPr algn="just">
                        <a:lnSpc>
                          <a:spcPct val="100000"/>
                        </a:lnSpc>
                        <a:buNone/>
                      </a:pPr>
                      <a:endParaRPr lang="en-US" sz="1400" b="0" strike="noStrike" spc="-1">
                        <a:latin typeface="Arial"/>
                      </a:endParaRPr>
                    </a:p>
                  </a:txBody>
                  <a:tcPr>
                    <a:lnL w="12240">
                      <a:noFill/>
                    </a:lnL>
                    <a:lnR w="12240">
                      <a:noFill/>
                    </a:lnR>
                    <a:lnT w="12240">
                      <a:noFill/>
                    </a:lnT>
                    <a:lnB w="38160">
                      <a:noFill/>
                    </a:lnB>
                    <a:noFill/>
                  </a:tcPr>
                </a:tc>
                <a:extLst>
                  <a:ext uri="{0D108BD9-81ED-4DB2-BD59-A6C34878D82A}">
                    <a16:rowId xmlns:a16="http://schemas.microsoft.com/office/drawing/2014/main" val="10000"/>
                  </a:ext>
                </a:extLst>
              </a:tr>
            </a:tbl>
          </a:graphicData>
        </a:graphic>
      </p:graphicFrame>
      <p:sp>
        <p:nvSpPr>
          <p:cNvPr id="78" name="CustomShape 7"/>
          <p:cNvSpPr/>
          <p:nvPr/>
        </p:nvSpPr>
        <p:spPr>
          <a:xfrm>
            <a:off x="683778" y="4475880"/>
            <a:ext cx="2393004" cy="860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400" b="1" strike="noStrike" spc="-1" dirty="0">
                <a:solidFill>
                  <a:schemeClr val="bg2">
                    <a:lumMod val="20000"/>
                    <a:lumOff val="80000"/>
                  </a:schemeClr>
                </a:solidFill>
                <a:latin typeface="Calibri"/>
                <a:ea typeface="DejaVu Sans"/>
              </a:rPr>
              <a:t>Florian </a:t>
            </a:r>
            <a:r>
              <a:rPr lang="en-US" sz="1400" b="1" strike="noStrike" spc="-1" dirty="0" err="1">
                <a:solidFill>
                  <a:schemeClr val="bg2">
                    <a:lumMod val="20000"/>
                    <a:lumOff val="80000"/>
                  </a:schemeClr>
                </a:solidFill>
                <a:latin typeface="Calibri"/>
                <a:ea typeface="DejaVu Sans"/>
              </a:rPr>
              <a:t>Dörfler</a:t>
            </a:r>
            <a:endParaRPr lang="en-US" sz="1400" b="0" strike="noStrike" spc="-1" dirty="0">
              <a:solidFill>
                <a:schemeClr val="bg2">
                  <a:lumMod val="20000"/>
                  <a:lumOff val="80000"/>
                </a:schemeClr>
              </a:solidFill>
              <a:latin typeface="Arial"/>
            </a:endParaRPr>
          </a:p>
          <a:p>
            <a:pPr algn="ctr">
              <a:lnSpc>
                <a:spcPct val="100000"/>
              </a:lnSpc>
              <a:buNone/>
            </a:pPr>
            <a:r>
              <a:rPr lang="en-US" sz="1200" b="0" strike="noStrike" spc="-1" dirty="0">
                <a:solidFill>
                  <a:srgbClr val="FFFFFF"/>
                </a:solidFill>
                <a:latin typeface="Calibri"/>
                <a:ea typeface="DejaVu Sans"/>
              </a:rPr>
              <a:t>ETH Zurich</a:t>
            </a:r>
            <a:endParaRPr lang="en-US" sz="1200" b="0" strike="noStrike" spc="-1" dirty="0">
              <a:latin typeface="Arial"/>
            </a:endParaRPr>
          </a:p>
          <a:p>
            <a:pPr algn="ctr">
              <a:lnSpc>
                <a:spcPct val="100000"/>
              </a:lnSpc>
              <a:buNone/>
            </a:pPr>
            <a:r>
              <a:rPr lang="en-US" sz="1200" b="0" strike="noStrike" spc="-1" dirty="0">
                <a:solidFill>
                  <a:srgbClr val="FFFF00"/>
                </a:solidFill>
                <a:latin typeface="Calibri"/>
                <a:ea typeface="DejaVu Sans"/>
              </a:rPr>
              <a:t>http://</a:t>
            </a:r>
            <a:r>
              <a:rPr lang="en-US" sz="1200" b="0" strike="noStrike" spc="-1" dirty="0" err="1">
                <a:solidFill>
                  <a:srgbClr val="FFFF00"/>
                </a:solidFill>
                <a:latin typeface="Calibri"/>
                <a:ea typeface="DejaVu Sans"/>
              </a:rPr>
              <a:t>people.ee.ethz.ch</a:t>
            </a:r>
            <a:r>
              <a:rPr lang="en-US" sz="1200" b="0" strike="noStrike" spc="-1" dirty="0">
                <a:solidFill>
                  <a:srgbClr val="FFFF00"/>
                </a:solidFill>
                <a:latin typeface="Calibri"/>
                <a:ea typeface="DejaVu Sans"/>
              </a:rPr>
              <a:t>/~</a:t>
            </a:r>
            <a:r>
              <a:rPr lang="en-US" sz="1200" b="0" strike="noStrike" spc="-1" dirty="0" err="1">
                <a:solidFill>
                  <a:srgbClr val="FFFF00"/>
                </a:solidFill>
                <a:latin typeface="Calibri"/>
                <a:ea typeface="DejaVu Sans"/>
              </a:rPr>
              <a:t>floriand</a:t>
            </a:r>
            <a:r>
              <a:rPr lang="en-US" sz="1200" b="0" strike="noStrike" spc="-1" dirty="0">
                <a:solidFill>
                  <a:srgbClr val="FFFF00"/>
                </a:solidFill>
                <a:latin typeface="Calibri"/>
                <a:ea typeface="DejaVu Sans"/>
              </a:rPr>
              <a:t>/</a:t>
            </a:r>
            <a:endParaRPr lang="en-US" sz="1200" b="0" strike="noStrike" spc="-1" dirty="0">
              <a:latin typeface="Arial"/>
            </a:endParaRPr>
          </a:p>
          <a:p>
            <a:pPr algn="ctr">
              <a:lnSpc>
                <a:spcPct val="100000"/>
              </a:lnSpc>
              <a:buNone/>
            </a:pPr>
            <a:r>
              <a:rPr lang="en-US" sz="1200" b="0" strike="noStrike" spc="-1" dirty="0" err="1">
                <a:solidFill>
                  <a:srgbClr val="FFFF00"/>
                </a:solidFill>
                <a:latin typeface="Calibri"/>
                <a:ea typeface="DejaVu Sans"/>
              </a:rPr>
              <a:t>dorfler@ethz.ch</a:t>
            </a:r>
            <a:r>
              <a:rPr lang="en-US" sz="1200" b="0" strike="noStrike" spc="-1" dirty="0">
                <a:solidFill>
                  <a:srgbClr val="FFFF00"/>
                </a:solidFill>
                <a:latin typeface="Calibri"/>
                <a:ea typeface="DejaVu Sans"/>
              </a:rPr>
              <a:t> </a:t>
            </a:r>
            <a:endParaRPr lang="en-US" sz="1200" b="0" strike="noStrike" spc="-1" dirty="0">
              <a:latin typeface="Arial"/>
            </a:endParaRPr>
          </a:p>
        </p:txBody>
      </p:sp>
      <p:pic>
        <p:nvPicPr>
          <p:cNvPr id="79" name="Picture 3"/>
          <p:cNvPicPr/>
          <p:nvPr/>
        </p:nvPicPr>
        <p:blipFill>
          <a:blip r:embed="rId5"/>
          <a:srcRect b="14104"/>
          <a:stretch/>
        </p:blipFill>
        <p:spPr>
          <a:xfrm>
            <a:off x="1071360" y="2352600"/>
            <a:ext cx="1618200" cy="2082240"/>
          </a:xfrm>
          <a:prstGeom prst="rect">
            <a:avLst/>
          </a:prstGeom>
          <a:ln w="0">
            <a:noFill/>
          </a:ln>
        </p:spPr>
      </p:pic>
      <p:pic>
        <p:nvPicPr>
          <p:cNvPr id="80" name="Picture 5"/>
          <p:cNvPicPr/>
          <p:nvPr/>
        </p:nvPicPr>
        <p:blipFill>
          <a:blip r:embed="rId6"/>
          <a:stretch/>
        </p:blipFill>
        <p:spPr>
          <a:xfrm>
            <a:off x="4871880" y="2351880"/>
            <a:ext cx="1580760" cy="2084040"/>
          </a:xfrm>
          <a:prstGeom prst="rect">
            <a:avLst/>
          </a:prstGeom>
          <a:ln w="0">
            <a:noFill/>
          </a:ln>
        </p:spPr>
      </p:pic>
      <p:sp>
        <p:nvSpPr>
          <p:cNvPr id="81" name="CustomShape 8"/>
          <p:cNvSpPr/>
          <p:nvPr/>
        </p:nvSpPr>
        <p:spPr>
          <a:xfrm>
            <a:off x="4445541" y="4475880"/>
            <a:ext cx="2433079" cy="860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400" b="1" strike="noStrike" spc="-1" dirty="0" err="1">
                <a:solidFill>
                  <a:schemeClr val="bg2">
                    <a:lumMod val="20000"/>
                    <a:lumOff val="80000"/>
                  </a:schemeClr>
                </a:solidFill>
                <a:latin typeface="Calibri"/>
                <a:ea typeface="DejaVu Sans"/>
              </a:rPr>
              <a:t>Saverio</a:t>
            </a:r>
            <a:r>
              <a:rPr lang="en-US" sz="1400" b="1" strike="noStrike" spc="-1" dirty="0">
                <a:solidFill>
                  <a:schemeClr val="bg2">
                    <a:lumMod val="20000"/>
                    <a:lumOff val="80000"/>
                  </a:schemeClr>
                </a:solidFill>
                <a:latin typeface="Calibri"/>
                <a:ea typeface="DejaVu Sans"/>
              </a:rPr>
              <a:t> </a:t>
            </a:r>
            <a:r>
              <a:rPr lang="en-US" sz="1400" b="1" strike="noStrike" spc="-1" dirty="0" err="1">
                <a:solidFill>
                  <a:schemeClr val="bg2">
                    <a:lumMod val="20000"/>
                    <a:lumOff val="80000"/>
                  </a:schemeClr>
                </a:solidFill>
                <a:latin typeface="Calibri"/>
                <a:ea typeface="DejaVu Sans"/>
              </a:rPr>
              <a:t>Bolognani</a:t>
            </a:r>
            <a:endParaRPr lang="en-US" sz="1400" b="0" strike="noStrike" spc="-1" dirty="0">
              <a:solidFill>
                <a:schemeClr val="bg2">
                  <a:lumMod val="20000"/>
                  <a:lumOff val="80000"/>
                </a:schemeClr>
              </a:solidFill>
              <a:latin typeface="Arial"/>
            </a:endParaRPr>
          </a:p>
          <a:p>
            <a:pPr algn="ctr">
              <a:lnSpc>
                <a:spcPct val="100000"/>
              </a:lnSpc>
              <a:buNone/>
            </a:pPr>
            <a:r>
              <a:rPr lang="en-US" sz="1200" b="0" strike="noStrike" spc="-1" dirty="0">
                <a:solidFill>
                  <a:srgbClr val="FFFFFF"/>
                </a:solidFill>
                <a:latin typeface="Calibri"/>
                <a:ea typeface="DejaVu Sans"/>
              </a:rPr>
              <a:t>ETH Zurich</a:t>
            </a:r>
            <a:endParaRPr lang="en-US" sz="1200" b="0" strike="noStrike" spc="-1" dirty="0">
              <a:latin typeface="Arial"/>
            </a:endParaRPr>
          </a:p>
          <a:p>
            <a:pPr algn="ctr">
              <a:lnSpc>
                <a:spcPct val="100000"/>
              </a:lnSpc>
              <a:buNone/>
            </a:pPr>
            <a:r>
              <a:rPr lang="en-US" sz="1200" b="0" strike="noStrike" spc="-1" dirty="0">
                <a:solidFill>
                  <a:srgbClr val="FFFF00"/>
                </a:solidFill>
                <a:latin typeface="Calibri"/>
                <a:ea typeface="DejaVu Sans"/>
              </a:rPr>
              <a:t>http://</a:t>
            </a:r>
            <a:r>
              <a:rPr lang="en-US" sz="1200" b="0" strike="noStrike" spc="-1" dirty="0" err="1">
                <a:solidFill>
                  <a:srgbClr val="FFFF00"/>
                </a:solidFill>
                <a:latin typeface="Calibri"/>
                <a:ea typeface="DejaVu Sans"/>
              </a:rPr>
              <a:t>people.ee.ethz.ch</a:t>
            </a:r>
            <a:r>
              <a:rPr lang="en-US" sz="1200" b="0" strike="noStrike" spc="-1" dirty="0">
                <a:solidFill>
                  <a:srgbClr val="FFFF00"/>
                </a:solidFill>
                <a:latin typeface="Calibri"/>
                <a:ea typeface="DejaVu Sans"/>
              </a:rPr>
              <a:t>/~</a:t>
            </a:r>
            <a:r>
              <a:rPr lang="en-US" sz="1200" b="0" strike="noStrike" spc="-1" dirty="0" err="1">
                <a:solidFill>
                  <a:srgbClr val="FFFF00"/>
                </a:solidFill>
                <a:latin typeface="Calibri"/>
                <a:ea typeface="DejaVu Sans"/>
              </a:rPr>
              <a:t>bsaverio</a:t>
            </a:r>
            <a:r>
              <a:rPr lang="en-US" sz="1200" b="0" strike="noStrike" spc="-1" dirty="0">
                <a:solidFill>
                  <a:srgbClr val="FFFF00"/>
                </a:solidFill>
                <a:latin typeface="Calibri"/>
                <a:ea typeface="DejaVu Sans"/>
              </a:rPr>
              <a:t>/</a:t>
            </a:r>
            <a:endParaRPr lang="en-US" sz="1200" b="0" strike="noStrike" spc="-1" dirty="0">
              <a:latin typeface="Arial"/>
            </a:endParaRPr>
          </a:p>
          <a:p>
            <a:pPr algn="ctr">
              <a:lnSpc>
                <a:spcPct val="100000"/>
              </a:lnSpc>
              <a:buNone/>
            </a:pPr>
            <a:r>
              <a:rPr lang="en-US" sz="1200" b="0" strike="noStrike" spc="-1" dirty="0" err="1">
                <a:solidFill>
                  <a:srgbClr val="FFFF00"/>
                </a:solidFill>
                <a:latin typeface="Calibri"/>
                <a:ea typeface="DejaVu Sans"/>
              </a:rPr>
              <a:t>bsaverio@ethz.ch</a:t>
            </a:r>
            <a:r>
              <a:rPr lang="en-US" sz="1200" b="0" strike="noStrike" spc="-1" dirty="0">
                <a:solidFill>
                  <a:srgbClr val="FFFF00"/>
                </a:solidFill>
                <a:latin typeface="Calibri"/>
                <a:ea typeface="DejaVu Sans"/>
              </a:rPr>
              <a:t> </a:t>
            </a:r>
            <a:endParaRPr lang="en-US" sz="1200" b="0" strike="noStrike" spc="-1" dirty="0">
              <a:latin typeface="Arial"/>
            </a:endParaRPr>
          </a:p>
        </p:txBody>
      </p:sp>
      <p:pic>
        <p:nvPicPr>
          <p:cNvPr id="15" name="Picture 2" descr="IEEE Control Systems Society Logo SPOT">
            <a:extLst>
              <a:ext uri="{FF2B5EF4-FFF2-40B4-BE49-F238E27FC236}">
                <a16:creationId xmlns:a16="http://schemas.microsoft.com/office/drawing/2014/main" id="{27F0789E-490A-A54A-A607-AB282D55B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585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398888214"/>
              </p:ext>
            </p:extLst>
          </p:nvPr>
        </p:nvGraphicFramePr>
        <p:xfrm>
          <a:off x="475490" y="1489858"/>
          <a:ext cx="6788725" cy="498475"/>
        </p:xfrm>
        <a:graphic>
          <a:graphicData uri="http://schemas.openxmlformats.org/drawingml/2006/table">
            <a:tbl>
              <a:tblPr/>
              <a:tblGrid>
                <a:gridCol w="2104872">
                  <a:extLst>
                    <a:ext uri="{9D8B030D-6E8A-4147-A177-3AD203B41FA5}">
                      <a16:colId xmlns:a16="http://schemas.microsoft.com/office/drawing/2014/main" val="20000"/>
                    </a:ext>
                  </a:extLst>
                </a:gridCol>
                <a:gridCol w="4683853">
                  <a:extLst>
                    <a:ext uri="{9D8B030D-6E8A-4147-A177-3AD203B41FA5}">
                      <a16:colId xmlns:a16="http://schemas.microsoft.com/office/drawing/2014/main" val="20001"/>
                    </a:ext>
                  </a:extLst>
                </a:gridCol>
              </a:tblGrid>
              <a:tr h="325438">
                <a:tc>
                  <a:txBody>
                    <a:bodyPr/>
                    <a:lstStyle/>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M08 – PARIS SACLAY</a:t>
                      </a:r>
                    </a:p>
                    <a:p>
                      <a:pPr algn="ctr">
                        <a:spcAft>
                          <a:spcPts val="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13/05/2024-17/05/2024</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Climbing the ladder: from nonlinear control to robot locomotion</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lumMod val="95000"/>
                      </a:schemeClr>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print"/>
          <a:srcRect/>
          <a:stretch>
            <a:fillRect/>
          </a:stretch>
        </p:blipFill>
        <p:spPr bwMode="auto">
          <a:xfrm>
            <a:off x="180813" y="100334"/>
            <a:ext cx="774334" cy="540000"/>
          </a:xfrm>
          <a:prstGeom prst="rect">
            <a:avLst/>
          </a:prstGeom>
          <a:noFill/>
        </p:spPr>
      </p:pic>
      <p:sp>
        <p:nvSpPr>
          <p:cNvPr id="8" name="ZoneTexte 1"/>
          <p:cNvSpPr txBox="1"/>
          <p:nvPr/>
        </p:nvSpPr>
        <p:spPr>
          <a:xfrm>
            <a:off x="180813" y="4563522"/>
            <a:ext cx="7222877" cy="3600986"/>
          </a:xfrm>
          <a:prstGeom prst="rect">
            <a:avLst/>
          </a:prstGeom>
          <a:noFill/>
        </p:spPr>
        <p:txBody>
          <a:bodyPr wrap="square" rtlCol="0">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just"/>
            <a:r>
              <a:rPr lang="fr-FR" sz="1200" b="1" dirty="0">
                <a:solidFill>
                  <a:srgbClr val="FFC000"/>
                </a:solidFill>
                <a:latin typeface="Calibri" pitchFamily="34" charset="0"/>
              </a:rPr>
              <a:t>Abstract of the course</a:t>
            </a:r>
            <a:r>
              <a:rPr lang="fr-FR" sz="1200" dirty="0">
                <a:solidFill>
                  <a:srgbClr val="FFC000"/>
                </a:solidFill>
                <a:latin typeface="Calibri" pitchFamily="34" charset="0"/>
              </a:rPr>
              <a:t> </a:t>
            </a:r>
          </a:p>
          <a:p>
            <a:pPr algn="just"/>
            <a:r>
              <a:rPr lang="en-US" sz="1200" dirty="0">
                <a:latin typeface="Calibri" panose="020F0502020204030204" pitchFamily="34" charset="0"/>
              </a:rPr>
              <a:t>Course description: this course presents recent developments on control of underactuated mechanical systems, focusing on the notion of virtual constraint. </a:t>
            </a:r>
          </a:p>
          <a:p>
            <a:pPr algn="just"/>
            <a:r>
              <a:rPr lang="en-US" sz="1200" dirty="0">
                <a:latin typeface="Calibri" panose="020F0502020204030204" pitchFamily="34" charset="0"/>
              </a:rPr>
              <a:t> </a:t>
            </a:r>
          </a:p>
          <a:p>
            <a:pPr algn="just"/>
            <a:r>
              <a:rPr lang="en-US" sz="1200" dirty="0">
                <a:latin typeface="Calibri" panose="020F0502020204030204" pitchFamily="34" charset="0"/>
              </a:rPr>
              <a:t>Traditionally, motion control problems in robotics are partitioned in two parts: motion planning and trajectory tracking. The motion planning algorithm converts the motion specification into reference signals for the robot joints. The trajectory tracker uses feedback control to make the robot joints track the reference signals. There is evidence that this approach might be inadequate for sophisticated motion control problems, particularly ones related to robotic locomotion, in that reference signals impose a timing on the control loop which is unnatural and inherently non robust. </a:t>
            </a:r>
          </a:p>
          <a:p>
            <a:pPr algn="just"/>
            <a:r>
              <a:rPr lang="en-US" sz="1200" dirty="0">
                <a:latin typeface="Calibri" panose="020F0502020204030204" pitchFamily="34" charset="0"/>
              </a:rPr>
              <a:t> </a:t>
            </a:r>
          </a:p>
          <a:p>
            <a:pPr algn="just"/>
            <a:r>
              <a:rPr lang="en-US" sz="1200" dirty="0">
                <a:latin typeface="Calibri" panose="020F0502020204030204" pitchFamily="34" charset="0"/>
              </a:rPr>
              <a:t>The virtual constraint technique does not rely on any reference signal, and does not impose any timing in the feedback loop. Motions are characterized implicitly through constraints that are enforced via feedback. Through judicious choice of the constraints, one may induce motions that are surprisingly natural and biologically plausible. For this reason, the virtual constraints technique has become a dominant paradigm in bipedal robot locomotion, and has the potential of becoming even more widespread in other area of robot locomotion. </a:t>
            </a:r>
          </a:p>
          <a:p>
            <a:pPr algn="just"/>
            <a:r>
              <a:rPr lang="en-US" sz="1200" dirty="0">
                <a:latin typeface="Calibri" panose="020F0502020204030204" pitchFamily="34" charset="0"/>
              </a:rPr>
              <a:t> </a:t>
            </a:r>
          </a:p>
          <a:p>
            <a:pPr algn="just"/>
            <a:r>
              <a:rPr lang="en-US" sz="1200" dirty="0">
                <a:latin typeface="Calibri" panose="020F0502020204030204" pitchFamily="34" charset="0"/>
              </a:rPr>
              <a:t>The virtual constraint approach is geometric in nature. This course presents tools from nonlinear geometric control with emphasis on their applications to the motion control problem in robotics.</a:t>
            </a:r>
            <a:endParaRPr lang="fr-FR" sz="1200" dirty="0">
              <a:solidFill>
                <a:srgbClr val="FFC000"/>
              </a:solidFill>
              <a:latin typeface="Calibri" pitchFamily="34" charset="0"/>
            </a:endParaRPr>
          </a:p>
        </p:txBody>
      </p:sp>
      <p:sp>
        <p:nvSpPr>
          <p:cNvPr id="9" name="ZoneTexte 5"/>
          <p:cNvSpPr txBox="1"/>
          <p:nvPr/>
        </p:nvSpPr>
        <p:spPr>
          <a:xfrm>
            <a:off x="475490" y="8289794"/>
            <a:ext cx="6507520" cy="2123658"/>
          </a:xfrm>
          <a:prstGeom prst="rect">
            <a:avLst/>
          </a:prstGeom>
          <a:noFill/>
        </p:spPr>
        <p:txBody>
          <a:bodyPr wrap="square" rtlCol="0">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just"/>
            <a:r>
              <a:rPr lang="en-US" sz="1200" b="1" dirty="0">
                <a:solidFill>
                  <a:srgbClr val="FFC000"/>
                </a:solidFill>
                <a:latin typeface="Calibri" panose="020F0502020204030204" pitchFamily="34" charset="0"/>
              </a:rPr>
              <a:t>Topics</a:t>
            </a:r>
          </a:p>
          <a:p>
            <a:pPr algn="just"/>
            <a:endParaRPr lang="en-US" sz="1200" b="1" dirty="0">
              <a:solidFill>
                <a:srgbClr val="FFC000"/>
              </a:solidFill>
              <a:latin typeface="Calibri" panose="020F0502020204030204" pitchFamily="34" charset="0"/>
            </a:endParaRPr>
          </a:p>
          <a:p>
            <a:pPr algn="just"/>
            <a:r>
              <a:rPr lang="en-US" sz="1200" b="1" dirty="0">
                <a:solidFill>
                  <a:srgbClr val="FFC000"/>
                </a:solidFill>
                <a:latin typeface="Calibri" panose="020F0502020204030204" pitchFamily="34" charset="0"/>
              </a:rPr>
              <a:t>-</a:t>
            </a:r>
            <a:r>
              <a:rPr lang="en-US" sz="1200" b="1" dirty="0">
                <a:latin typeface="Calibri" panose="020F0502020204030204" pitchFamily="34" charset="0"/>
              </a:rPr>
              <a:t> Controlled invariant manifolds and zero dynamics of nonlinear control systems</a:t>
            </a:r>
          </a:p>
          <a:p>
            <a:pPr algn="just"/>
            <a:r>
              <a:rPr lang="en-US" sz="1200" b="1" dirty="0">
                <a:latin typeface="Calibri" panose="020F0502020204030204" pitchFamily="34" charset="0"/>
              </a:rPr>
              <a:t>- Euler-Lagrange robot models and hopefully models of impulsive impacts</a:t>
            </a:r>
          </a:p>
          <a:p>
            <a:pPr algn="just"/>
            <a:r>
              <a:rPr lang="en-US" sz="1200" b="1" dirty="0">
                <a:latin typeface="Calibri" panose="020F0502020204030204" pitchFamily="34" charset="0"/>
              </a:rPr>
              <a:t>- Virtual holonomic constraints (VHCs)</a:t>
            </a:r>
          </a:p>
          <a:p>
            <a:pPr algn="just"/>
            <a:r>
              <a:rPr lang="en-US" sz="1200" b="1" dirty="0">
                <a:latin typeface="Calibri" panose="020F0502020204030204" pitchFamily="34" charset="0"/>
              </a:rPr>
              <a:t>- Constrained dynamics resulting from VHCs, and conditions for existence of a </a:t>
            </a:r>
            <a:r>
              <a:rPr lang="en-US" sz="1200" b="1" dirty="0" err="1">
                <a:latin typeface="Calibri" panose="020F0502020204030204" pitchFamily="34" charset="0"/>
              </a:rPr>
              <a:t>Lagrangian</a:t>
            </a:r>
            <a:r>
              <a:rPr lang="en-US" sz="1200" b="1" dirty="0">
                <a:latin typeface="Calibri" panose="020F0502020204030204" pitchFamily="34" charset="0"/>
              </a:rPr>
              <a:t> structure</a:t>
            </a:r>
          </a:p>
          <a:p>
            <a:pPr algn="just"/>
            <a:r>
              <a:rPr lang="en-US" sz="1200" b="1" dirty="0">
                <a:latin typeface="Calibri" panose="020F0502020204030204" pitchFamily="34" charset="0"/>
              </a:rPr>
              <a:t>- Virtual constraint generators</a:t>
            </a:r>
          </a:p>
          <a:p>
            <a:pPr algn="just"/>
            <a:r>
              <a:rPr lang="en-US" sz="1200" b="1" dirty="0">
                <a:latin typeface="Calibri" panose="020F0502020204030204" pitchFamily="34" charset="0"/>
              </a:rPr>
              <a:t>- Stabilization of periodic orbits on the constraint manifold.</a:t>
            </a:r>
          </a:p>
          <a:p>
            <a:pPr algn="just"/>
            <a:r>
              <a:rPr lang="en-US" sz="1200" b="1" dirty="0">
                <a:latin typeface="Calibri" panose="020F0502020204030204" pitchFamily="34" charset="0"/>
              </a:rPr>
              <a:t>- Time permitting: Virtual constraints for walking robots</a:t>
            </a:r>
          </a:p>
          <a:p>
            <a:pPr algn="just"/>
            <a:r>
              <a:rPr lang="en-US" sz="1200" b="1" dirty="0">
                <a:solidFill>
                  <a:srgbClr val="FFC000"/>
                </a:solidFill>
                <a:latin typeface="Calibri" panose="020F0502020204030204" pitchFamily="34" charset="0"/>
              </a:rPr>
              <a:t> </a:t>
            </a:r>
          </a:p>
          <a:p>
            <a:pPr algn="just"/>
            <a:endParaRPr lang="en-US" sz="1200" b="1" dirty="0">
              <a:solidFill>
                <a:srgbClr val="FFC000"/>
              </a:solidFill>
              <a:latin typeface="Calibri" panose="020F0502020204030204" pitchFamily="34" charset="0"/>
            </a:endParaRPr>
          </a:p>
        </p:txBody>
      </p:sp>
      <p:sp>
        <p:nvSpPr>
          <p:cNvPr id="11" name="Rectangle 10"/>
          <p:cNvSpPr/>
          <p:nvPr/>
        </p:nvSpPr>
        <p:spPr>
          <a:xfrm>
            <a:off x="3441418" y="2735455"/>
            <a:ext cx="2930272" cy="861774"/>
          </a:xfrm>
          <a:prstGeom prst="rect">
            <a:avLst/>
          </a:prstGeom>
        </p:spPr>
        <p:txBody>
          <a:bodyPr wrap="square">
            <a:spAutoFit/>
          </a:bodyPr>
          <a:lstStyle>
            <a:defPPr>
              <a:defRPr lang="fr-FR"/>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a:lstStyle>
          <a:p>
            <a:pPr algn="ctr" defTabSz="214313" eaLnBrk="0" hangingPunct="0"/>
            <a:r>
              <a:rPr lang="fr-FR" sz="1400" b="1" dirty="0" err="1">
                <a:solidFill>
                  <a:schemeClr val="bg2">
                    <a:lumMod val="20000"/>
                    <a:lumOff val="80000"/>
                  </a:schemeClr>
                </a:solidFill>
                <a:latin typeface="Calibri" pitchFamily="34" charset="0"/>
                <a:cs typeface="Arial" charset="0"/>
              </a:rPr>
              <a:t>Manfredi</a:t>
            </a:r>
            <a:r>
              <a:rPr lang="fr-FR" sz="1400" b="1" dirty="0">
                <a:solidFill>
                  <a:schemeClr val="bg2">
                    <a:lumMod val="20000"/>
                    <a:lumOff val="80000"/>
                  </a:schemeClr>
                </a:solidFill>
                <a:latin typeface="Calibri" pitchFamily="34" charset="0"/>
                <a:cs typeface="Arial" charset="0"/>
              </a:rPr>
              <a:t> </a:t>
            </a:r>
            <a:r>
              <a:rPr lang="fr-FR" sz="1400" b="1" dirty="0" err="1">
                <a:solidFill>
                  <a:schemeClr val="bg2">
                    <a:lumMod val="20000"/>
                    <a:lumOff val="80000"/>
                  </a:schemeClr>
                </a:solidFill>
                <a:latin typeface="Calibri" pitchFamily="34" charset="0"/>
                <a:cs typeface="Arial" charset="0"/>
              </a:rPr>
              <a:t>Maggiore</a:t>
            </a:r>
            <a:endParaRPr lang="fr-FR" sz="1400" b="1" dirty="0">
              <a:solidFill>
                <a:srgbClr val="99CCFF"/>
              </a:solidFill>
              <a:latin typeface="Calibri" pitchFamily="34" charset="0"/>
              <a:cs typeface="Arial" charset="0"/>
            </a:endParaRPr>
          </a:p>
          <a:p>
            <a:pPr algn="ctr" defTabSz="214313" eaLnBrk="0" hangingPunct="0"/>
            <a:r>
              <a:rPr lang="fr-FR" sz="1200" dirty="0" err="1">
                <a:latin typeface="Calibri" pitchFamily="34" charset="0"/>
                <a:cs typeface="Arial" charset="0"/>
              </a:rPr>
              <a:t>University</a:t>
            </a:r>
            <a:r>
              <a:rPr lang="fr-FR" sz="1200" dirty="0">
                <a:latin typeface="Calibri" pitchFamily="34" charset="0"/>
                <a:cs typeface="Arial" charset="0"/>
              </a:rPr>
              <a:t> of Toronto </a:t>
            </a:r>
            <a:r>
              <a:rPr lang="fr-FR" sz="1200" dirty="0">
                <a:solidFill>
                  <a:srgbClr val="FFFF00"/>
                </a:solidFill>
                <a:latin typeface="Calibri" pitchFamily="34" charset="0"/>
                <a:cs typeface="Arial" charset="0"/>
              </a:rPr>
              <a:t>https://</a:t>
            </a:r>
            <a:r>
              <a:rPr lang="fr-FR" sz="1200" dirty="0" err="1">
                <a:solidFill>
                  <a:srgbClr val="FFFF00"/>
                </a:solidFill>
                <a:latin typeface="Calibri" pitchFamily="34" charset="0"/>
                <a:cs typeface="Arial" charset="0"/>
              </a:rPr>
              <a:t>www.control.utoronto.ca</a:t>
            </a:r>
            <a:r>
              <a:rPr lang="fr-FR" sz="1200" dirty="0">
                <a:solidFill>
                  <a:srgbClr val="FFFF00"/>
                </a:solidFill>
                <a:latin typeface="Calibri" pitchFamily="34" charset="0"/>
                <a:cs typeface="Arial" charset="0"/>
              </a:rPr>
              <a:t>/people/profs/</a:t>
            </a:r>
            <a:r>
              <a:rPr lang="fr-FR" sz="1200" dirty="0" err="1">
                <a:solidFill>
                  <a:srgbClr val="FFFF00"/>
                </a:solidFill>
                <a:latin typeface="Calibri" pitchFamily="34" charset="0"/>
                <a:cs typeface="Arial" charset="0"/>
              </a:rPr>
              <a:t>maggiore</a:t>
            </a:r>
            <a:r>
              <a:rPr lang="fr-FR" sz="1200" dirty="0">
                <a:solidFill>
                  <a:srgbClr val="FFFF00"/>
                </a:solidFill>
                <a:latin typeface="Calibri" pitchFamily="34" charset="0"/>
                <a:cs typeface="Arial" charset="0"/>
              </a:rPr>
              <a:t>/</a:t>
            </a:r>
            <a:r>
              <a:rPr lang="fr-FR" sz="1200" dirty="0" err="1">
                <a:solidFill>
                  <a:srgbClr val="FFFF00"/>
                </a:solidFill>
                <a:latin typeface="Calibri" pitchFamily="34" charset="0"/>
                <a:cs typeface="Arial" charset="0"/>
              </a:rPr>
              <a:t>contact.php</a:t>
            </a:r>
            <a:endParaRPr lang="fr-FR" sz="1200" dirty="0">
              <a:solidFill>
                <a:srgbClr val="FFFF00"/>
              </a:solidFill>
              <a:latin typeface="Calibri" pitchFamily="34" charset="0"/>
              <a:cs typeface="Arial" charset="0"/>
            </a:endParaRPr>
          </a:p>
        </p:txBody>
      </p:sp>
      <p:pic>
        <p:nvPicPr>
          <p:cNvPr id="15" name="Image 14">
            <a:extLst>
              <a:ext uri="{FF2B5EF4-FFF2-40B4-BE49-F238E27FC236}">
                <a16:creationId xmlns:a16="http://schemas.microsoft.com/office/drawing/2014/main" id="{C4BBA108-BF79-394A-90EC-3CD01B08DB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6" name="Picture 2" descr="IEEE Control Systems Society Logo SPOT">
            <a:extLst>
              <a:ext uri="{FF2B5EF4-FFF2-40B4-BE49-F238E27FC236}">
                <a16:creationId xmlns:a16="http://schemas.microsoft.com/office/drawing/2014/main" id="{78C9C8CA-5E10-CC4D-97DC-645964D7E9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erson in a purple shirt&#10;&#10;Description automatically generated">
            <a:extLst>
              <a:ext uri="{FF2B5EF4-FFF2-40B4-BE49-F238E27FC236}">
                <a16:creationId xmlns:a16="http://schemas.microsoft.com/office/drawing/2014/main" id="{3ACCE38B-31A9-D745-97A7-87084B1B239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108780" y="2100172"/>
            <a:ext cx="1775059" cy="2189287"/>
          </a:xfrm>
          <a:prstGeom prst="rect">
            <a:avLst/>
          </a:prstGeom>
        </p:spPr>
      </p:pic>
    </p:spTree>
    <p:extLst>
      <p:ext uri="{BB962C8B-B14F-4D97-AF65-F5344CB8AC3E}">
        <p14:creationId xmlns:p14="http://schemas.microsoft.com/office/powerpoint/2010/main" val="4444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503879519"/>
              </p:ext>
            </p:extLst>
          </p:nvPr>
        </p:nvGraphicFramePr>
        <p:xfrm>
          <a:off x="96962" y="1508554"/>
          <a:ext cx="7265859" cy="498475"/>
        </p:xfrm>
        <a:graphic>
          <a:graphicData uri="http://schemas.openxmlformats.org/drawingml/2006/table">
            <a:tbl>
              <a:tblPr/>
              <a:tblGrid>
                <a:gridCol w="2346201">
                  <a:extLst>
                    <a:ext uri="{9D8B030D-6E8A-4147-A177-3AD203B41FA5}">
                      <a16:colId xmlns:a16="http://schemas.microsoft.com/office/drawing/2014/main" val="20000"/>
                    </a:ext>
                  </a:extLst>
                </a:gridCol>
                <a:gridCol w="4919658">
                  <a:extLst>
                    <a:ext uri="{9D8B030D-6E8A-4147-A177-3AD203B41FA5}">
                      <a16:colId xmlns:a16="http://schemas.microsoft.com/office/drawing/2014/main" val="20001"/>
                    </a:ext>
                  </a:extLst>
                </a:gridCol>
              </a:tblGrid>
              <a:tr h="325438">
                <a:tc>
                  <a:txBody>
                    <a:bodyPr/>
                    <a:lstStyle/>
                    <a:p>
                      <a:pPr algn="ctr"/>
                      <a:r>
                        <a:rPr lang="en-US" sz="1600" b="1" dirty="0">
                          <a:solidFill>
                            <a:schemeClr val="bg1"/>
                          </a:solidFill>
                          <a:effectLst/>
                          <a:latin typeface="Calibri" panose="020F0502020204030204" pitchFamily="34" charset="0"/>
                          <a:ea typeface="Times New Roman" panose="02020603050405020304" pitchFamily="18" charset="0"/>
                        </a:rPr>
                        <a:t>M09 </a:t>
                      </a:r>
                      <a:r>
                        <a:rPr lang="en-FR" sz="1600" b="1" dirty="0">
                          <a:solidFill>
                            <a:schemeClr val="bg1"/>
                          </a:solidFill>
                          <a:effectLst/>
                          <a:latin typeface="Calibri" panose="020F0502020204030204" pitchFamily="34" charset="0"/>
                          <a:ea typeface="Times New Roman" panose="02020603050405020304" pitchFamily="18" charset="0"/>
                        </a:rPr>
                        <a:t>STUTTGART</a:t>
                      </a:r>
                    </a:p>
                    <a:p>
                      <a:pPr marL="0" marR="0" indent="0" algn="ctr" defTabSz="914400" rtl="0" eaLnBrk="1" fontAlgn="auto" latinLnBrk="0" hangingPunct="1">
                        <a:lnSpc>
                          <a:spcPct val="100000"/>
                        </a:lnSpc>
                        <a:spcBef>
                          <a:spcPts val="0"/>
                        </a:spcBef>
                        <a:spcAft>
                          <a:spcPts val="0"/>
                        </a:spcAft>
                        <a:buClrTx/>
                        <a:buSzTx/>
                        <a:buFontTx/>
                        <a:buNone/>
                        <a:tabLst/>
                        <a:defRPr/>
                      </a:pPr>
                      <a:r>
                        <a:rPr lang="en-FR"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13/05/2024-17/05/2024</a:t>
                      </a:r>
                    </a:p>
                  </a:txBody>
                  <a:tcPr marL="114300" marR="11430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Dissipation Inequalities and Quadratic Constraints for Control, Optimization, and Learning</a:t>
                      </a:r>
                    </a:p>
                  </a:txBody>
                  <a:tcPr marL="10795" marR="10795" marT="1079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sp>
        <p:nvSpPr>
          <p:cNvPr id="12" name="Text Box 8506"/>
          <p:cNvSpPr txBox="1">
            <a:spLocks noChangeArrowheads="1"/>
          </p:cNvSpPr>
          <p:nvPr/>
        </p:nvSpPr>
        <p:spPr bwMode="auto">
          <a:xfrm>
            <a:off x="1294170" y="170861"/>
            <a:ext cx="4711116" cy="637132"/>
          </a:xfrm>
          <a:prstGeom prst="rect">
            <a:avLst/>
          </a:prstGeom>
          <a:solidFill>
            <a:schemeClr val="accent2">
              <a:lumMod val="90000"/>
              <a:lumOff val="10000"/>
            </a:schemeClr>
          </a:solidFill>
          <a:ln w="9525">
            <a:noFill/>
            <a:miter lim="800000"/>
            <a:headEnd/>
            <a:tailEnd/>
          </a:ln>
          <a:effectLst/>
        </p:spPr>
        <p:txBody>
          <a:bodyPr wrap="square" lIns="21370" tIns="10685" rIns="21370" bIns="10685">
            <a:spAutoFit/>
          </a:bodyPr>
          <a:lstStyle/>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2024</a:t>
            </a:r>
          </a:p>
          <a:p>
            <a:pPr algn="ctr" defTabSz="214313"/>
            <a:r>
              <a:rPr lang="fr-FR" sz="2000" b="1" dirty="0">
                <a:solidFill>
                  <a:srgbClr val="FFFF00"/>
                </a:solidFill>
                <a:effectLst>
                  <a:outerShdw blurRad="38100" dist="38100" dir="2700000" algn="tl">
                    <a:srgbClr val="000000"/>
                  </a:outerShdw>
                </a:effectLst>
                <a:latin typeface="Calibri" pitchFamily="34" charset="0"/>
                <a:cs typeface="Calibri" pitchFamily="34" charset="0"/>
              </a:rPr>
              <a:t>International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Graduate</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a:t>
            </a:r>
            <a:r>
              <a:rPr lang="fr-FR" sz="2000" b="1" dirty="0" err="1">
                <a:solidFill>
                  <a:srgbClr val="FFFF00"/>
                </a:solidFill>
                <a:effectLst>
                  <a:outerShdw blurRad="38100" dist="38100" dir="2700000" algn="tl">
                    <a:srgbClr val="000000"/>
                  </a:outerShdw>
                </a:effectLst>
                <a:latin typeface="Calibri" pitchFamily="34" charset="0"/>
                <a:cs typeface="Calibri" pitchFamily="34" charset="0"/>
              </a:rPr>
              <a:t>School</a:t>
            </a:r>
            <a:r>
              <a:rPr lang="fr-FR" sz="2000" b="1" dirty="0">
                <a:solidFill>
                  <a:srgbClr val="FFFF00"/>
                </a:solidFill>
                <a:effectLst>
                  <a:outerShdw blurRad="38100" dist="38100" dir="2700000" algn="tl">
                    <a:srgbClr val="000000"/>
                  </a:outerShdw>
                </a:effectLst>
                <a:latin typeface="Calibri" pitchFamily="34" charset="0"/>
                <a:cs typeface="Calibri" pitchFamily="34" charset="0"/>
              </a:rPr>
              <a:t> on Control</a:t>
            </a:r>
            <a:endParaRPr lang="fr-FR" sz="2000" b="1" dirty="0">
              <a:latin typeface="Calibri" pitchFamily="34" charset="0"/>
              <a:cs typeface="Calibri" pitchFamily="34" charset="0"/>
            </a:endParaRPr>
          </a:p>
        </p:txBody>
      </p:sp>
      <p:sp>
        <p:nvSpPr>
          <p:cNvPr id="13" name="Rectangle 12"/>
          <p:cNvSpPr/>
          <p:nvPr/>
        </p:nvSpPr>
        <p:spPr>
          <a:xfrm>
            <a:off x="782792" y="866071"/>
            <a:ext cx="5155659" cy="400110"/>
          </a:xfrm>
          <a:prstGeom prst="rect">
            <a:avLst/>
          </a:prstGeom>
        </p:spPr>
        <p:txBody>
          <a:bodyPr wrap="square">
            <a:spAutoFit/>
          </a:bodyPr>
          <a:lstStyle/>
          <a:p>
            <a:pPr algn="ctr" defTabSz="214313">
              <a:spcBef>
                <a:spcPts val="0"/>
              </a:spcBef>
            </a:pPr>
            <a:r>
              <a:rPr lang="en-US" sz="2000" b="1" u="sng" dirty="0">
                <a:solidFill>
                  <a:schemeClr val="tx2">
                    <a:lumMod val="40000"/>
                    <a:lumOff val="60000"/>
                  </a:schemeClr>
                </a:solidFill>
                <a:latin typeface="Calibri" pitchFamily="34" charset="0"/>
                <a:cs typeface="Calibri" pitchFamily="34" charset="0"/>
              </a:rPr>
              <a:t>www.eeci-igsc.eu</a:t>
            </a:r>
            <a:r>
              <a:rPr lang="en-US" sz="2000" dirty="0">
                <a:solidFill>
                  <a:schemeClr val="tx2">
                    <a:lumMod val="40000"/>
                    <a:lumOff val="60000"/>
                  </a:schemeClr>
                </a:solidFill>
                <a:latin typeface="Calibri" pitchFamily="34" charset="0"/>
                <a:cs typeface="Calibri" pitchFamily="34" charset="0"/>
              </a:rPr>
              <a:t> </a:t>
            </a:r>
          </a:p>
        </p:txBody>
      </p:sp>
      <p:pic>
        <p:nvPicPr>
          <p:cNvPr id="22" name="Picture 43" descr="EECI"/>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0813" y="100334"/>
            <a:ext cx="774334" cy="540000"/>
          </a:xfrm>
          <a:prstGeom prst="rect">
            <a:avLst/>
          </a:prstGeom>
          <a:noFill/>
        </p:spPr>
      </p:pic>
      <p:sp>
        <p:nvSpPr>
          <p:cNvPr id="9" name="AutoShape 2"/>
          <p:cNvSpPr>
            <a:spLocks noChangeArrowheads="1"/>
          </p:cNvSpPr>
          <p:nvPr/>
        </p:nvSpPr>
        <p:spPr bwMode="auto">
          <a:xfrm>
            <a:off x="4260850" y="4214913"/>
            <a:ext cx="2841625" cy="1212850"/>
          </a:xfrm>
          <a:custGeom>
            <a:avLst/>
            <a:gdLst>
              <a:gd name="G0" fmla="*/ 1 7895 2"/>
              <a:gd name="G1" fmla="+- 1686 0 0"/>
              <a:gd name="G2" fmla="+- 3372 0 0"/>
              <a:gd name="G3" fmla="+- 7895 0 0"/>
            </a:gdLst>
            <a:ahLst/>
            <a:cxnLst>
              <a:cxn ang="0">
                <a:pos x="r" y="vc"/>
              </a:cxn>
              <a:cxn ang="5400000">
                <a:pos x="hc" y="b"/>
              </a:cxn>
              <a:cxn ang="10800000">
                <a:pos x="l" y="vc"/>
              </a:cxn>
              <a:cxn ang="16200000">
                <a:pos x="hc" y="t"/>
              </a:cxn>
            </a:cxnLst>
            <a:rect l="0" t="0" r="0" b="0"/>
            <a:pathLst>
              <a:path>
                <a:moveTo>
                  <a:pt x="0" y="0"/>
                </a:moveTo>
                <a:lnTo>
                  <a:pt x="7895" y="0"/>
                </a:lnTo>
                <a:lnTo>
                  <a:pt x="7895" y="3372"/>
                </a:lnTo>
                <a:lnTo>
                  <a:pt x="0" y="3372"/>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1" name="Rectangle 20">
            <a:extLst>
              <a:ext uri="{FF2B5EF4-FFF2-40B4-BE49-F238E27FC236}">
                <a16:creationId xmlns:a16="http://schemas.microsoft.com/office/drawing/2014/main" id="{57719CC9-2104-0340-9A2C-C0D2DFDD370D}"/>
              </a:ext>
            </a:extLst>
          </p:cNvPr>
          <p:cNvSpPr/>
          <p:nvPr/>
        </p:nvSpPr>
        <p:spPr>
          <a:xfrm>
            <a:off x="510911" y="4214913"/>
            <a:ext cx="3058659" cy="861774"/>
          </a:xfrm>
          <a:prstGeom prst="rect">
            <a:avLst/>
          </a:prstGeom>
        </p:spPr>
        <p:txBody>
          <a:bodyPr wrap="square">
            <a:spAutoFit/>
          </a:bodyPr>
          <a:lstStyle/>
          <a:p>
            <a:pPr algn="ctr">
              <a:spcAft>
                <a:spcPts val="0"/>
              </a:spcAft>
            </a:pPr>
            <a:r>
              <a:rPr lang="en-FR" sz="1200" b="1" dirty="0">
                <a:solidFill>
                  <a:schemeClr val="bg2">
                    <a:lumMod val="20000"/>
                    <a:lumOff val="80000"/>
                  </a:schemeClr>
                </a:solidFill>
                <a:effectLst/>
                <a:latin typeface="Calibri" panose="020F0502020204030204" pitchFamily="34" charset="0"/>
                <a:ea typeface="Times New Roman" panose="02020603050405020304" pitchFamily="18" charset="0"/>
              </a:rPr>
              <a:t>Murat Arcak</a:t>
            </a:r>
            <a:endParaRPr lang="en-US" sz="1200" b="1" dirty="0">
              <a:solidFill>
                <a:schemeClr val="bg2">
                  <a:lumMod val="20000"/>
                  <a:lumOff val="80000"/>
                </a:schemeClr>
              </a:solidFill>
              <a:effectLst/>
              <a:latin typeface="Calibri" panose="020F0502020204030204" pitchFamily="34" charset="0"/>
              <a:ea typeface="Times New Roman" panose="02020603050405020304" pitchFamily="18" charset="0"/>
            </a:endParaRPr>
          </a:p>
          <a:p>
            <a:pPr algn="ctr">
              <a:spcAft>
                <a:spcPts val="0"/>
              </a:spcAft>
            </a:pPr>
            <a:r>
              <a:rPr lang="en-FR" sz="1200" dirty="0">
                <a:effectLst/>
                <a:latin typeface="Calibri" panose="020F0502020204030204" pitchFamily="34" charset="0"/>
                <a:ea typeface="Times New Roman" panose="02020603050405020304" pitchFamily="18" charset="0"/>
              </a:rPr>
              <a:t>University of California, Berkeley</a:t>
            </a:r>
            <a:endParaRPr lang="en-US" sz="1200" dirty="0">
              <a:latin typeface="Calibri" panose="020F0502020204030204" pitchFamily="34" charset="0"/>
              <a:ea typeface="Calibri" panose="020F0502020204030204" pitchFamily="34" charset="0"/>
              <a:cs typeface="Calibri" panose="020F0502020204030204" pitchFamily="34" charset="0"/>
            </a:endParaRP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https://www2.eecs.berkeley.edu/Faculty/Homepages/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arcak.html</a:t>
            </a:r>
            <a:endPar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BD4969A3-FF17-1947-A9D1-9C3C79A7AE03}"/>
              </a:ext>
            </a:extLst>
          </p:cNvPr>
          <p:cNvSpPr/>
          <p:nvPr/>
        </p:nvSpPr>
        <p:spPr>
          <a:xfrm>
            <a:off x="3780631" y="4236966"/>
            <a:ext cx="3058659" cy="677108"/>
          </a:xfrm>
          <a:prstGeom prst="rect">
            <a:avLst/>
          </a:prstGeom>
        </p:spPr>
        <p:txBody>
          <a:bodyPr wrap="square">
            <a:spAutoFit/>
          </a:bodyPr>
          <a:lstStyle/>
          <a:p>
            <a:pPr algn="ctr">
              <a:spcAft>
                <a:spcPts val="0"/>
              </a:spcAft>
            </a:pPr>
            <a:r>
              <a:rPr lang="en-FR" sz="1400" b="1" dirty="0">
                <a:solidFill>
                  <a:schemeClr val="bg2">
                    <a:lumMod val="20000"/>
                    <a:lumOff val="80000"/>
                  </a:schemeClr>
                </a:solidFill>
                <a:latin typeface="Calibri" panose="020F0502020204030204" pitchFamily="34" charset="0"/>
                <a:cs typeface="Calibri" panose="020F0502020204030204" pitchFamily="34" charset="0"/>
              </a:rPr>
              <a:t>Peter Seiler</a:t>
            </a:r>
            <a:r>
              <a:rPr lang="en-US" sz="1400" b="1" dirty="0">
                <a:solidFill>
                  <a:schemeClr val="bg2">
                    <a:lumMod val="20000"/>
                    <a:lumOff val="80000"/>
                  </a:schemeClr>
                </a:solidFill>
                <a:latin typeface="Calibri" panose="020F0502020204030204" pitchFamily="34" charset="0"/>
                <a:cs typeface="Calibri" panose="020F0502020204030204" pitchFamily="34" charset="0"/>
              </a:rPr>
              <a:t>, </a:t>
            </a:r>
          </a:p>
          <a:p>
            <a:pPr algn="ctr">
              <a:spcAft>
                <a:spcPts val="0"/>
              </a:spcAft>
            </a:pPr>
            <a:r>
              <a:rPr lang="en-FR" sz="1200" dirty="0">
                <a:latin typeface="Calibri" panose="020F0502020204030204" pitchFamily="34" charset="0"/>
                <a:cs typeface="Calibri" panose="020F0502020204030204" pitchFamily="34" charset="0"/>
              </a:rPr>
              <a:t>University of Michigan, </a:t>
            </a:r>
            <a:r>
              <a:rPr lang="en-US" sz="1200" dirty="0">
                <a:latin typeface="Calibri" panose="020F0502020204030204" pitchFamily="34" charset="0"/>
                <a:cs typeface="Calibri" panose="020F0502020204030204" pitchFamily="34" charset="0"/>
              </a:rPr>
              <a:t>USA</a:t>
            </a:r>
            <a:r>
              <a:rPr lang="en-FR" sz="1200" dirty="0">
                <a:latin typeface="Calibri" panose="020F0502020204030204" pitchFamily="34" charset="0"/>
                <a:cs typeface="Calibri" panose="020F0502020204030204" pitchFamily="34" charset="0"/>
              </a:rPr>
              <a:t> </a:t>
            </a:r>
          </a:p>
          <a:p>
            <a:pPr algn="ctr">
              <a:spcAft>
                <a:spcPts val="0"/>
              </a:spcAft>
            </a:pP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https://</a:t>
            </a:r>
            <a:r>
              <a:rPr lang="en-US" sz="1200" dirty="0" err="1">
                <a:solidFill>
                  <a:srgbClr val="FFFF00"/>
                </a:solidFill>
                <a:latin typeface="Calibri" panose="020F0502020204030204" pitchFamily="34" charset="0"/>
                <a:ea typeface="Calibri" panose="020F0502020204030204" pitchFamily="34" charset="0"/>
                <a:cs typeface="Calibri" panose="020F0502020204030204" pitchFamily="34" charset="0"/>
              </a:rPr>
              <a:t>seiler.engin.umich.edu</a:t>
            </a:r>
            <a:r>
              <a:rPr lang="en-US" sz="1200" dirty="0">
                <a:solidFill>
                  <a:srgbClr val="FFFF00"/>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Rectangle 28">
            <a:extLst>
              <a:ext uri="{FF2B5EF4-FFF2-40B4-BE49-F238E27FC236}">
                <a16:creationId xmlns:a16="http://schemas.microsoft.com/office/drawing/2014/main" id="{FA3116C4-D788-8F48-AC41-94D6384DAB6A}"/>
              </a:ext>
            </a:extLst>
          </p:cNvPr>
          <p:cNvSpPr/>
          <p:nvPr/>
        </p:nvSpPr>
        <p:spPr>
          <a:xfrm>
            <a:off x="296041" y="5686252"/>
            <a:ext cx="6921662" cy="2862322"/>
          </a:xfrm>
          <a:prstGeom prst="rect">
            <a:avLst/>
          </a:prstGeom>
        </p:spPr>
        <p:txBody>
          <a:bodyPr wrap="square">
            <a:spAutoFit/>
          </a:bodyPr>
          <a:lstStyle/>
          <a:p>
            <a:pPr algn="just">
              <a:spcAft>
                <a:spcPts val="0"/>
              </a:spcAft>
            </a:pPr>
            <a:r>
              <a:rPr lang="en-US" sz="1200" b="1" dirty="0">
                <a:solidFill>
                  <a:srgbClr val="FFC000"/>
                </a:solidFill>
                <a:latin typeface="Calibri" panose="020F0502020204030204" pitchFamily="34" charset="0"/>
                <a:ea typeface="Times New Roman" panose="02020603050405020304" pitchFamily="18" charset="0"/>
              </a:rPr>
              <a:t>Summary of the </a:t>
            </a:r>
            <a:r>
              <a:rPr lang="en-US" sz="1200" b="1" dirty="0">
                <a:solidFill>
                  <a:schemeClr val="tx2"/>
                </a:solidFill>
                <a:latin typeface="Calibri" panose="020F0502020204030204" pitchFamily="34" charset="0"/>
                <a:ea typeface="Times New Roman" panose="02020603050405020304" pitchFamily="18" charset="0"/>
              </a:rPr>
              <a:t>course</a:t>
            </a:r>
          </a:p>
          <a:p>
            <a:pPr algn="just"/>
            <a:r>
              <a:rPr lang="en-FR" sz="1200" dirty="0">
                <a:effectLst/>
                <a:latin typeface="Calibri" panose="020F0502020204030204" pitchFamily="34" charset="0"/>
                <a:ea typeface="Times New Roman" panose="02020603050405020304" pitchFamily="18" charset="0"/>
                <a:cs typeface="Calibri" panose="020F0502020204030204" pitchFamily="34" charset="0"/>
              </a:rPr>
              <a:t>Lyapunov and dissipation inequalities play a central role in the numerical solution of many design and analysis problems in control theory. Quadratic constraints greatly enhance this theory by accommodating parametric and non-parametric uncertainty, including nonlinearities and unmodeled dynamics. This course focuses on the application of these methods to solve a variety of dynamical systems problems. First, we address systems with known dynamics and review basic Lyapunov and dissipativity theory to obtain stability and performance conditions, as well as reachable set characterizations for safety.  Second, we introduce the quadratic constraint framework to describe uncertainties, and combine this framework with Lyapunov/dissipativity theory for robust stability, performance, and safety. Third, we introduce computational techniques for these analyses, such as semidefinite programming and sum-of-squares methods. Finally, we showcase the power of the methodology with a variety of case studies, including: (i) analysis of optimization algorithms, (ii) design and analysis of feedback systems with neural network controllers, and (iii) robustness analysis in flight control, power systems, and other applications. Numerical examples and code will be provided so that students can quickly integrate the methods into their own research.</a:t>
            </a:r>
          </a:p>
        </p:txBody>
      </p:sp>
      <p:pic>
        <p:nvPicPr>
          <p:cNvPr id="16" name="Image 15">
            <a:extLst>
              <a:ext uri="{FF2B5EF4-FFF2-40B4-BE49-F238E27FC236}">
                <a16:creationId xmlns:a16="http://schemas.microsoft.com/office/drawing/2014/main" id="{EDF2F18C-0DC2-C14B-B689-C8DDA76559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65" b="-2924"/>
          <a:stretch/>
        </p:blipFill>
        <p:spPr>
          <a:xfrm>
            <a:off x="6061667" y="202736"/>
            <a:ext cx="1156036" cy="540000"/>
          </a:xfrm>
          <a:prstGeom prst="rect">
            <a:avLst/>
          </a:prstGeom>
        </p:spPr>
      </p:pic>
      <p:pic>
        <p:nvPicPr>
          <p:cNvPr id="17" name="Picture 2" descr="IEEE Control Systems Society Logo SPOT">
            <a:extLst>
              <a:ext uri="{FF2B5EF4-FFF2-40B4-BE49-F238E27FC236}">
                <a16:creationId xmlns:a16="http://schemas.microsoft.com/office/drawing/2014/main" id="{7A2F39FB-2344-F34E-BBB4-415DCF72A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475" y="838018"/>
            <a:ext cx="936419" cy="5400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F6010520-8049-0F44-BEE5-F8A4C22337EE}"/>
              </a:ext>
            </a:extLst>
          </p:cNvPr>
          <p:cNvSpPr>
            <a:spLocks noChangeArrowheads="1"/>
          </p:cNvSpPr>
          <p:nvPr/>
        </p:nvSpPr>
        <p:spPr bwMode="auto">
          <a:xfrm>
            <a:off x="6272023" y="1686637"/>
            <a:ext cx="4687691" cy="21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FR"/>
          </a:p>
        </p:txBody>
      </p:sp>
      <p:sp>
        <p:nvSpPr>
          <p:cNvPr id="3" name="Rectangle 2">
            <a:extLst>
              <a:ext uri="{FF2B5EF4-FFF2-40B4-BE49-F238E27FC236}">
                <a16:creationId xmlns:a16="http://schemas.microsoft.com/office/drawing/2014/main" id="{78E88643-187E-0C40-98E9-DBA31D68A003}"/>
              </a:ext>
            </a:extLst>
          </p:cNvPr>
          <p:cNvSpPr>
            <a:spLocks noChangeArrowheads="1"/>
          </p:cNvSpPr>
          <p:nvPr/>
        </p:nvSpPr>
        <p:spPr bwMode="auto">
          <a:xfrm>
            <a:off x="2196996" y="2119053"/>
            <a:ext cx="6467353" cy="31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FR"/>
          </a:p>
        </p:txBody>
      </p:sp>
      <p:pic>
        <p:nvPicPr>
          <p:cNvPr id="4" name="Picture 10" descr="A person wearing glasses and a black shirt&#10;&#10;Description automatically generated">
            <a:extLst>
              <a:ext uri="{FF2B5EF4-FFF2-40B4-BE49-F238E27FC236}">
                <a16:creationId xmlns:a16="http://schemas.microsoft.com/office/drawing/2014/main" id="{788AF81B-7BB8-014F-AF28-B22A5F6790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170" y="2576253"/>
            <a:ext cx="1129716" cy="17271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A892E96C-4340-864F-8330-BDBF0D4DB627}"/>
              </a:ext>
            </a:extLst>
          </p:cNvPr>
          <p:cNvSpPr>
            <a:spLocks noChangeArrowheads="1"/>
          </p:cNvSpPr>
          <p:nvPr/>
        </p:nvSpPr>
        <p:spPr bwMode="auto">
          <a:xfrm>
            <a:off x="3848328" y="2119053"/>
            <a:ext cx="7561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pic>
        <p:nvPicPr>
          <p:cNvPr id="1027" name="Picture 9" descr="A person wearing glasses and a grey sweater&#10;&#10;Description automatically generated">
            <a:extLst>
              <a:ext uri="{FF2B5EF4-FFF2-40B4-BE49-F238E27FC236}">
                <a16:creationId xmlns:a16="http://schemas.microsoft.com/office/drawing/2014/main" id="{47F54F67-2FEE-1944-B30B-C1B993772CB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571" t="1813" r="21354"/>
          <a:stretch/>
        </p:blipFill>
        <p:spPr bwMode="auto">
          <a:xfrm>
            <a:off x="4198188" y="2607327"/>
            <a:ext cx="1677717" cy="168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E9315C-F0C1-9D4A-8D99-CB76443866E1}"/>
              </a:ext>
            </a:extLst>
          </p:cNvPr>
          <p:cNvSpPr txBox="1"/>
          <p:nvPr/>
        </p:nvSpPr>
        <p:spPr>
          <a:xfrm>
            <a:off x="296041" y="8777391"/>
            <a:ext cx="6921662" cy="1384995"/>
          </a:xfrm>
          <a:prstGeom prst="rect">
            <a:avLst/>
          </a:prstGeom>
          <a:noFill/>
        </p:spPr>
        <p:txBody>
          <a:bodyPr wrap="square" rtlCol="0">
            <a:spAutoFit/>
          </a:bodyPr>
          <a:lstStyle/>
          <a:p>
            <a:r>
              <a:rPr lang="en-FR" sz="1200" b="1"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Topics: </a:t>
            </a:r>
          </a:p>
          <a:p>
            <a:pPr marL="342900" lvl="0" indent="-342900" fontAlgn="base">
              <a:buSzPts val="1000"/>
              <a:buFont typeface="Symbol" pitchFamily="2" charset="2"/>
              <a:buChar char=""/>
              <a:tabLst>
                <a:tab pos="457200" algn="l"/>
              </a:tabLst>
            </a:pPr>
            <a:r>
              <a:rPr lang="en-FR" sz="1200" dirty="0">
                <a:effectLst/>
                <a:latin typeface="Calibri" panose="020F0502020204030204" pitchFamily="34" charset="0"/>
                <a:ea typeface="Times New Roman" panose="02020603050405020304" pitchFamily="18" charset="0"/>
                <a:cs typeface="Calibri" panose="020F0502020204030204" pitchFamily="34" charset="0"/>
              </a:rPr>
              <a:t>Dissipation inequalities, including Lyapunov inequalities and bounded real lemma </a:t>
            </a:r>
          </a:p>
          <a:p>
            <a:pPr marL="342900" lvl="0" indent="-342900" fontAlgn="base">
              <a:buSzPts val="1000"/>
              <a:buFont typeface="Symbol" pitchFamily="2" charset="2"/>
              <a:buChar char=""/>
              <a:tabLst>
                <a:tab pos="457200" algn="l"/>
              </a:tabLst>
            </a:pPr>
            <a:r>
              <a:rPr lang="en-FR" sz="1200" dirty="0">
                <a:effectLst/>
                <a:latin typeface="Calibri" panose="020F0502020204030204" pitchFamily="34" charset="0"/>
                <a:ea typeface="Times New Roman" panose="02020603050405020304" pitchFamily="18" charset="0"/>
                <a:cs typeface="Calibri" panose="020F0502020204030204" pitchFamily="34" charset="0"/>
              </a:rPr>
              <a:t>Quadratic constraints to describe model uncertainty</a:t>
            </a:r>
          </a:p>
          <a:p>
            <a:pPr marL="342900" lvl="0" indent="-342900" fontAlgn="base">
              <a:buSzPts val="1000"/>
              <a:buFont typeface="Symbol" pitchFamily="2" charset="2"/>
              <a:buChar char=""/>
              <a:tabLst>
                <a:tab pos="457200" algn="l"/>
              </a:tabLst>
            </a:pPr>
            <a:r>
              <a:rPr lang="en-FR" sz="1200" dirty="0">
                <a:effectLst/>
                <a:latin typeface="Calibri" panose="020F0502020204030204" pitchFamily="34" charset="0"/>
                <a:ea typeface="Times New Roman" panose="02020603050405020304" pitchFamily="18" charset="0"/>
                <a:cs typeface="Calibri" panose="020F0502020204030204" pitchFamily="34" charset="0"/>
              </a:rPr>
              <a:t>Combination of dissipation inequalities and quadratic constraints for robust stability, performance, and reachability analysis</a:t>
            </a:r>
          </a:p>
          <a:p>
            <a:pPr marL="342900" lvl="0" indent="-342900" fontAlgn="base">
              <a:buSzPts val="1000"/>
              <a:buFont typeface="Symbol" pitchFamily="2" charset="2"/>
              <a:buChar char=""/>
              <a:tabLst>
                <a:tab pos="457200" algn="l"/>
              </a:tabLst>
            </a:pPr>
            <a:r>
              <a:rPr lang="en-FR" sz="1200" dirty="0">
                <a:effectLst/>
                <a:latin typeface="Calibri" panose="020F0502020204030204" pitchFamily="34" charset="0"/>
                <a:ea typeface="Times New Roman" panose="02020603050405020304" pitchFamily="18" charset="0"/>
                <a:cs typeface="Calibri" panose="020F0502020204030204" pitchFamily="34" charset="0"/>
              </a:rPr>
              <a:t>Emerging applications in convergence analysis of optimization algorithms, stability and performance analysis of neural network controllers, flight control, power systems, etc.</a:t>
            </a:r>
          </a:p>
        </p:txBody>
      </p:sp>
    </p:spTree>
    <p:extLst>
      <p:ext uri="{BB962C8B-B14F-4D97-AF65-F5344CB8AC3E}">
        <p14:creationId xmlns:p14="http://schemas.microsoft.com/office/powerpoint/2010/main" val="3870748573"/>
      </p:ext>
    </p:extLst>
  </p:cSld>
  <p:clrMapOvr>
    <a:masterClrMapping/>
  </p:clrMapOvr>
</p:sld>
</file>

<file path=ppt/theme/theme1.xml><?xml version="1.0" encoding="utf-8"?>
<a:theme xmlns:a="http://schemas.openxmlformats.org/drawingml/2006/main" name="Labyrinthe">
  <a:themeElements>
    <a:clrScheme name="Labyrinthe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Labyrinth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214313" rtl="0" eaLnBrk="1" fontAlgn="base" latinLnBrk="0" hangingPunct="1">
          <a:lnSpc>
            <a:spcPct val="100000"/>
          </a:lnSpc>
          <a:spcBef>
            <a:spcPct val="0"/>
          </a:spcBef>
          <a:spcAft>
            <a:spcPct val="0"/>
          </a:spcAft>
          <a:buClrTx/>
          <a:buSzTx/>
          <a:buFontTx/>
          <a:buNone/>
          <a:tabLst/>
          <a:defRPr kumimoji="0" lang="fr-FR" sz="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214313" rtl="0" eaLnBrk="1" fontAlgn="base" latinLnBrk="0" hangingPunct="1">
          <a:lnSpc>
            <a:spcPct val="100000"/>
          </a:lnSpc>
          <a:spcBef>
            <a:spcPct val="0"/>
          </a:spcBef>
          <a:spcAft>
            <a:spcPct val="0"/>
          </a:spcAft>
          <a:buClrTx/>
          <a:buSzTx/>
          <a:buFontTx/>
          <a:buNone/>
          <a:tabLst/>
          <a:defRPr kumimoji="0" lang="fr-FR" sz="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Labyrinthe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Labyrinthe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Labyrinthe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Labyrinthe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Labyrinthe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Labyrinthe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Designs\Labyrinthe.pot</Template>
  <TotalTime>47198</TotalTime>
  <Words>6358</Words>
  <Application>Microsoft Macintosh PowerPoint</Application>
  <PresentationFormat>Custom</PresentationFormat>
  <Paragraphs>474</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Gill Sans MT</vt:lpstr>
      <vt:lpstr>Symbol</vt:lpstr>
      <vt:lpstr>Times New Roman</vt:lpstr>
      <vt:lpstr>Labyrinthe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GT CRAN</dc:title>
  <dc:creator>Responsable GT</dc:creator>
  <cp:lastModifiedBy>Elena PANTELEY</cp:lastModifiedBy>
  <cp:revision>1338</cp:revision>
  <cp:lastPrinted>2021-10-05T08:37:54Z</cp:lastPrinted>
  <dcterms:created xsi:type="dcterms:W3CDTF">2001-03-13T08:51:33Z</dcterms:created>
  <dcterms:modified xsi:type="dcterms:W3CDTF">2023-10-03T13:41:08Z</dcterms:modified>
</cp:coreProperties>
</file>